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2" r:id="rId3"/>
    <p:sldId id="451" r:id="rId4"/>
    <p:sldId id="509" r:id="rId5"/>
    <p:sldId id="424" r:id="rId6"/>
    <p:sldId id="381" r:id="rId7"/>
    <p:sldId id="388" r:id="rId8"/>
    <p:sldId id="426" r:id="rId9"/>
    <p:sldId id="443" r:id="rId10"/>
    <p:sldId id="506" r:id="rId11"/>
    <p:sldId id="507" r:id="rId12"/>
    <p:sldId id="440" r:id="rId13"/>
    <p:sldId id="444" r:id="rId14"/>
    <p:sldId id="382" r:id="rId15"/>
    <p:sldId id="383" r:id="rId16"/>
    <p:sldId id="434" r:id="rId17"/>
    <p:sldId id="397" r:id="rId18"/>
    <p:sldId id="442" r:id="rId19"/>
    <p:sldId id="508" r:id="rId20"/>
    <p:sldId id="504" r:id="rId21"/>
    <p:sldId id="505" r:id="rId22"/>
    <p:sldId id="446" r:id="rId23"/>
    <p:sldId id="500" r:id="rId24"/>
    <p:sldId id="501" r:id="rId25"/>
    <p:sldId id="502" r:id="rId26"/>
    <p:sldId id="503" r:id="rId27"/>
    <p:sldId id="499" r:id="rId28"/>
    <p:sldId id="498" r:id="rId29"/>
    <p:sldId id="497" r:id="rId30"/>
    <p:sldId id="458" r:id="rId31"/>
    <p:sldId id="479" r:id="rId32"/>
    <p:sldId id="496" r:id="rId33"/>
    <p:sldId id="495" r:id="rId34"/>
    <p:sldId id="494" r:id="rId35"/>
    <p:sldId id="452" r:id="rId36"/>
    <p:sldId id="511" r:id="rId37"/>
    <p:sldId id="510" r:id="rId38"/>
    <p:sldId id="469" r:id="rId39"/>
    <p:sldId id="493" r:id="rId40"/>
    <p:sldId id="492" r:id="rId41"/>
    <p:sldId id="486" r:id="rId42"/>
    <p:sldId id="487" r:id="rId43"/>
    <p:sldId id="488" r:id="rId44"/>
    <p:sldId id="489" r:id="rId45"/>
    <p:sldId id="490" r:id="rId46"/>
    <p:sldId id="491" r:id="rId47"/>
    <p:sldId id="474" r:id="rId48"/>
    <p:sldId id="463" r:id="rId49"/>
    <p:sldId id="461" r:id="rId50"/>
    <p:sldId id="485" r:id="rId51"/>
    <p:sldId id="476" r:id="rId52"/>
    <p:sldId id="483" r:id="rId53"/>
    <p:sldId id="484" r:id="rId54"/>
    <p:sldId id="481" r:id="rId55"/>
    <p:sldId id="482" r:id="rId56"/>
    <p:sldId id="512" r:id="rId57"/>
  </p:sldIdLst>
  <p:sldSz cx="9144000" cy="6858000" type="screen4x3"/>
  <p:notesSz cx="6858000" cy="9144000"/>
  <p:embeddedFontLst>
    <p:embeddedFont>
      <p:font typeface="Wingdings 2" pitchFamily="18" charset="2"/>
      <p:regular r:id="rId60"/>
    </p:embeddedFont>
    <p:embeddedFont>
      <p:font typeface="Cordia New" pitchFamily="34" charset="-34"/>
      <p:regular r:id="rId61"/>
      <p:bold r:id="rId62"/>
      <p:italic r:id="rId63"/>
      <p:boldItalic r:id="rId64"/>
    </p:embeddedFont>
    <p:embeddedFont>
      <p:font typeface="Tw Cen MT" pitchFamily="34" charset="0"/>
      <p:regular r:id="rId65"/>
      <p:bold r:id="rId66"/>
      <p:italic r:id="rId67"/>
      <p:boldItalic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custDataLst>
    <p:tags r:id="rId7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216"/>
    <a:srgbClr val="FF7401"/>
    <a:srgbClr val="FC9204"/>
    <a:srgbClr val="F9A3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2372" autoAdjust="0"/>
  </p:normalViewPr>
  <p:slideViewPr>
    <p:cSldViewPr>
      <p:cViewPr varScale="1">
        <p:scale>
          <a:sx n="54" d="100"/>
          <a:sy n="54" d="100"/>
        </p:scale>
        <p:origin x="-104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4DE1E-91E4-43F6-A5B1-3BCF0ABA1B26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</dgm:pt>
    <dgm:pt modelId="{ED91099D-A388-429F-8730-E11864F05F9A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Quelltext in ZR</a:t>
          </a:r>
          <a:endParaRPr lang="de-DE" dirty="0">
            <a:solidFill>
              <a:schemeClr val="tx1"/>
            </a:solidFill>
          </a:endParaRPr>
        </a:p>
      </dgm:t>
    </dgm:pt>
    <dgm:pt modelId="{DAD88AB9-B1D7-4FBC-828C-10A04EF0C35C}" type="par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A7FC204-DACA-4471-AE9D-9B3A5DB0ED66}" type="sib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B9129E-58FA-46AD-AFB3-B2D3056EF5AF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Scanner</a:t>
          </a:r>
          <a:endParaRPr lang="de-DE" dirty="0">
            <a:solidFill>
              <a:schemeClr val="tx1"/>
            </a:solidFill>
          </a:endParaRPr>
        </a:p>
      </dgm:t>
    </dgm:pt>
    <dgm:pt modelId="{31853E16-9FEA-4898-A1B1-C0801C7BB651}" type="par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E17EC1D-B866-4D37-A994-EDF17792EC88}" type="sib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A77998-CDAB-4C25-82B9-A6149DB3C675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Tokenliste</a:t>
          </a:r>
          <a:endParaRPr lang="de-DE" dirty="0">
            <a:solidFill>
              <a:schemeClr val="tx1"/>
            </a:solidFill>
          </a:endParaRPr>
        </a:p>
      </dgm:t>
    </dgm:pt>
    <dgm:pt modelId="{D1C2C039-9468-403D-831E-0E73D937ED22}" type="par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CBEA76F-816E-4189-9806-182C0E33BCBE}" type="sib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EC9A899-F2BD-424A-98E4-C6C44AC3436D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Parser</a:t>
          </a:r>
          <a:endParaRPr lang="de-DE" dirty="0">
            <a:solidFill>
              <a:schemeClr val="tx1"/>
            </a:solidFill>
          </a:endParaRPr>
        </a:p>
      </dgm:t>
    </dgm:pt>
    <dgm:pt modelId="{9EE85676-53BA-49F2-90E3-DA21B4DCF8D8}" type="parTrans" cxnId="{A96940B0-F436-4DDB-B6FA-8E4D19630888}">
      <dgm:prSet/>
      <dgm:spPr/>
      <dgm:t>
        <a:bodyPr/>
        <a:lstStyle/>
        <a:p>
          <a:endParaRPr lang="de-DE"/>
        </a:p>
      </dgm:t>
    </dgm:pt>
    <dgm:pt modelId="{A7A8EB9D-1380-4191-826E-236530EE7CF6}" type="sibTrans" cxnId="{A96940B0-F436-4DDB-B6FA-8E4D19630888}">
      <dgm:prSet/>
      <dgm:spPr/>
      <dgm:t>
        <a:bodyPr/>
        <a:lstStyle/>
        <a:p>
          <a:endParaRPr lang="de-DE"/>
        </a:p>
      </dgm:t>
    </dgm:pt>
    <dgm:pt modelId="{CA37E08C-718A-4795-B892-77050F47DAB5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Ausgabe in Ziel-</a:t>
          </a:r>
          <a:r>
            <a:rPr lang="de-DE" dirty="0" err="1" smtClean="0">
              <a:solidFill>
                <a:schemeClr val="tx1"/>
              </a:solidFill>
            </a:rPr>
            <a:t>sprache</a:t>
          </a:r>
          <a:endParaRPr lang="de-DE" dirty="0">
            <a:solidFill>
              <a:schemeClr val="tx1"/>
            </a:solidFill>
          </a:endParaRPr>
        </a:p>
      </dgm:t>
    </dgm:pt>
    <dgm:pt modelId="{7DBE87FA-FEB1-4CC4-9D52-88D482AB6313}" type="parTrans" cxnId="{E01180C6-8099-49F0-827B-61E98CDDD9D7}">
      <dgm:prSet/>
      <dgm:spPr/>
      <dgm:t>
        <a:bodyPr/>
        <a:lstStyle/>
        <a:p>
          <a:endParaRPr lang="de-DE"/>
        </a:p>
      </dgm:t>
    </dgm:pt>
    <dgm:pt modelId="{02E9FFCC-7AA3-4E09-A69C-8238011224B4}" type="sibTrans" cxnId="{E01180C6-8099-49F0-827B-61E98CDDD9D7}">
      <dgm:prSet/>
      <dgm:spPr/>
      <dgm:t>
        <a:bodyPr/>
        <a:lstStyle/>
        <a:p>
          <a:endParaRPr lang="de-DE"/>
        </a:p>
      </dgm:t>
    </dgm:pt>
    <dgm:pt modelId="{B1C5715F-85AC-4E49-8948-D0C3BF5D6034}" type="pres">
      <dgm:prSet presAssocID="{82F4DE1E-91E4-43F6-A5B1-3BCF0ABA1B26}" presName="CompostProcess" presStyleCnt="0">
        <dgm:presLayoutVars>
          <dgm:dir/>
          <dgm:resizeHandles val="exact"/>
        </dgm:presLayoutVars>
      </dgm:prSet>
      <dgm:spPr/>
    </dgm:pt>
    <dgm:pt modelId="{9BDB8F07-8777-4932-8583-D706E36CB94B}" type="pres">
      <dgm:prSet presAssocID="{82F4DE1E-91E4-43F6-A5B1-3BCF0ABA1B26}" presName="arrow" presStyleLbl="bgShp" presStyleIdx="0" presStyleCnt="1"/>
      <dgm:spPr/>
      <dgm:t>
        <a:bodyPr/>
        <a:lstStyle/>
        <a:p>
          <a:endParaRPr lang="de-DE"/>
        </a:p>
      </dgm:t>
    </dgm:pt>
    <dgm:pt modelId="{5BC5602A-5DE1-4F14-A2F6-A20277943CBF}" type="pres">
      <dgm:prSet presAssocID="{82F4DE1E-91E4-43F6-A5B1-3BCF0ABA1B26}" presName="linearProcess" presStyleCnt="0"/>
      <dgm:spPr/>
    </dgm:pt>
    <dgm:pt modelId="{12E1FA93-663D-4C6C-BE66-F0A2E96496B6}" type="pres">
      <dgm:prSet presAssocID="{ED91099D-A388-429F-8730-E11864F05F9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A4F3F-B85E-43A0-8ED9-4E0F7DDF30AC}" type="pres">
      <dgm:prSet presAssocID="{CA7FC204-DACA-4471-AE9D-9B3A5DB0ED66}" presName="sibTrans" presStyleCnt="0"/>
      <dgm:spPr/>
    </dgm:pt>
    <dgm:pt modelId="{C9F931C2-B7B4-4F59-9016-26F082E3D553}" type="pres">
      <dgm:prSet presAssocID="{EDB9129E-58FA-46AD-AFB3-B2D3056EF5A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6F0604-0200-4465-9FB1-28CC2FCF50CE}" type="pres">
      <dgm:prSet presAssocID="{6E17EC1D-B866-4D37-A994-EDF17792EC88}" presName="sibTrans" presStyleCnt="0"/>
      <dgm:spPr/>
    </dgm:pt>
    <dgm:pt modelId="{E7FE0E0D-90AA-43AE-8ADA-6D1483636983}" type="pres">
      <dgm:prSet presAssocID="{E2A77998-CDAB-4C25-82B9-A6149DB3C67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06150-8C17-4C74-A4E6-02CB38AEF14B}" type="pres">
      <dgm:prSet presAssocID="{4CBEA76F-816E-4189-9806-182C0E33BCBE}" presName="sibTrans" presStyleCnt="0"/>
      <dgm:spPr/>
    </dgm:pt>
    <dgm:pt modelId="{5730621A-E479-468B-9BBA-BC5BCB68D3A9}" type="pres">
      <dgm:prSet presAssocID="{5EC9A899-F2BD-424A-98E4-C6C44AC3436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2F32F-5493-40EA-98D1-4AFBF1F94EDB}" type="pres">
      <dgm:prSet presAssocID="{A7A8EB9D-1380-4191-826E-236530EE7CF6}" presName="sibTrans" presStyleCnt="0"/>
      <dgm:spPr/>
    </dgm:pt>
    <dgm:pt modelId="{EF8294E1-416E-440C-81F7-B1BC6A8B0000}" type="pres">
      <dgm:prSet presAssocID="{CA37E08C-718A-4795-B892-77050F47DAB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7D4B39-99D9-4716-B6F2-686939EEE56A}" type="presOf" srcId="{ED91099D-A388-429F-8730-E11864F05F9A}" destId="{12E1FA93-663D-4C6C-BE66-F0A2E96496B6}" srcOrd="0" destOrd="0" presId="urn:microsoft.com/office/officeart/2005/8/layout/hProcess9"/>
    <dgm:cxn modelId="{0FE5F58A-C61F-43FE-A34E-B3FA58172739}" type="presOf" srcId="{CA37E08C-718A-4795-B892-77050F47DAB5}" destId="{EF8294E1-416E-440C-81F7-B1BC6A8B0000}" srcOrd="0" destOrd="0" presId="urn:microsoft.com/office/officeart/2005/8/layout/hProcess9"/>
    <dgm:cxn modelId="{37F024BD-BBF9-4995-8659-1BEFE6558F9E}" type="presOf" srcId="{E2A77998-CDAB-4C25-82B9-A6149DB3C675}" destId="{E7FE0E0D-90AA-43AE-8ADA-6D1483636983}" srcOrd="0" destOrd="0" presId="urn:microsoft.com/office/officeart/2005/8/layout/hProcess9"/>
    <dgm:cxn modelId="{5EC61965-40EE-46D9-9844-7A78A7ADAFC5}" srcId="{82F4DE1E-91E4-43F6-A5B1-3BCF0ABA1B26}" destId="{EDB9129E-58FA-46AD-AFB3-B2D3056EF5AF}" srcOrd="1" destOrd="0" parTransId="{31853E16-9FEA-4898-A1B1-C0801C7BB651}" sibTransId="{6E17EC1D-B866-4D37-A994-EDF17792EC88}"/>
    <dgm:cxn modelId="{A96940B0-F436-4DDB-B6FA-8E4D19630888}" srcId="{82F4DE1E-91E4-43F6-A5B1-3BCF0ABA1B26}" destId="{5EC9A899-F2BD-424A-98E4-C6C44AC3436D}" srcOrd="3" destOrd="0" parTransId="{9EE85676-53BA-49F2-90E3-DA21B4DCF8D8}" sibTransId="{A7A8EB9D-1380-4191-826E-236530EE7CF6}"/>
    <dgm:cxn modelId="{50EFB455-73E8-4FCC-B342-7F10AC38A6E7}" type="presOf" srcId="{82F4DE1E-91E4-43F6-A5B1-3BCF0ABA1B26}" destId="{B1C5715F-85AC-4E49-8948-D0C3BF5D6034}" srcOrd="0" destOrd="0" presId="urn:microsoft.com/office/officeart/2005/8/layout/hProcess9"/>
    <dgm:cxn modelId="{8FA07C8C-03AB-448C-8FA9-379507B475A3}" srcId="{82F4DE1E-91E4-43F6-A5B1-3BCF0ABA1B26}" destId="{ED91099D-A388-429F-8730-E11864F05F9A}" srcOrd="0" destOrd="0" parTransId="{DAD88AB9-B1D7-4FBC-828C-10A04EF0C35C}" sibTransId="{CA7FC204-DACA-4471-AE9D-9B3A5DB0ED66}"/>
    <dgm:cxn modelId="{98D2FB09-8210-4C4D-A784-9D96009F7717}" type="presOf" srcId="{EDB9129E-58FA-46AD-AFB3-B2D3056EF5AF}" destId="{C9F931C2-B7B4-4F59-9016-26F082E3D553}" srcOrd="0" destOrd="0" presId="urn:microsoft.com/office/officeart/2005/8/layout/hProcess9"/>
    <dgm:cxn modelId="{5AE9943D-8770-4874-9D36-A1A2745338E5}" srcId="{82F4DE1E-91E4-43F6-A5B1-3BCF0ABA1B26}" destId="{E2A77998-CDAB-4C25-82B9-A6149DB3C675}" srcOrd="2" destOrd="0" parTransId="{D1C2C039-9468-403D-831E-0E73D937ED22}" sibTransId="{4CBEA76F-816E-4189-9806-182C0E33BCBE}"/>
    <dgm:cxn modelId="{9330B3D1-F8D7-4C68-A16D-2629CAA0E073}" type="presOf" srcId="{5EC9A899-F2BD-424A-98E4-C6C44AC3436D}" destId="{5730621A-E479-468B-9BBA-BC5BCB68D3A9}" srcOrd="0" destOrd="0" presId="urn:microsoft.com/office/officeart/2005/8/layout/hProcess9"/>
    <dgm:cxn modelId="{E01180C6-8099-49F0-827B-61E98CDDD9D7}" srcId="{82F4DE1E-91E4-43F6-A5B1-3BCF0ABA1B26}" destId="{CA37E08C-718A-4795-B892-77050F47DAB5}" srcOrd="4" destOrd="0" parTransId="{7DBE87FA-FEB1-4CC4-9D52-88D482AB6313}" sibTransId="{02E9FFCC-7AA3-4E09-A69C-8238011224B4}"/>
    <dgm:cxn modelId="{0242A1D8-1566-41DE-A80A-7F4299886BFD}" type="presParOf" srcId="{B1C5715F-85AC-4E49-8948-D0C3BF5D6034}" destId="{9BDB8F07-8777-4932-8583-D706E36CB94B}" srcOrd="0" destOrd="0" presId="urn:microsoft.com/office/officeart/2005/8/layout/hProcess9"/>
    <dgm:cxn modelId="{4125E53E-FF4F-4862-8356-721AE805B6BA}" type="presParOf" srcId="{B1C5715F-85AC-4E49-8948-D0C3BF5D6034}" destId="{5BC5602A-5DE1-4F14-A2F6-A20277943CBF}" srcOrd="1" destOrd="0" presId="urn:microsoft.com/office/officeart/2005/8/layout/hProcess9"/>
    <dgm:cxn modelId="{3FDBC78D-4E6E-454B-B0A9-2B8980C28643}" type="presParOf" srcId="{5BC5602A-5DE1-4F14-A2F6-A20277943CBF}" destId="{12E1FA93-663D-4C6C-BE66-F0A2E96496B6}" srcOrd="0" destOrd="0" presId="urn:microsoft.com/office/officeart/2005/8/layout/hProcess9"/>
    <dgm:cxn modelId="{38D5D1A5-2E8F-4C36-BE32-A8770A45685D}" type="presParOf" srcId="{5BC5602A-5DE1-4F14-A2F6-A20277943CBF}" destId="{DCEA4F3F-B85E-43A0-8ED9-4E0F7DDF30AC}" srcOrd="1" destOrd="0" presId="urn:microsoft.com/office/officeart/2005/8/layout/hProcess9"/>
    <dgm:cxn modelId="{FFE5A8A3-212F-41AF-A0E8-ED3172B5ADEC}" type="presParOf" srcId="{5BC5602A-5DE1-4F14-A2F6-A20277943CBF}" destId="{C9F931C2-B7B4-4F59-9016-26F082E3D553}" srcOrd="2" destOrd="0" presId="urn:microsoft.com/office/officeart/2005/8/layout/hProcess9"/>
    <dgm:cxn modelId="{5DA699ED-E8B1-4EAF-9622-EF87602D36BE}" type="presParOf" srcId="{5BC5602A-5DE1-4F14-A2F6-A20277943CBF}" destId="{976F0604-0200-4465-9FB1-28CC2FCF50CE}" srcOrd="3" destOrd="0" presId="urn:microsoft.com/office/officeart/2005/8/layout/hProcess9"/>
    <dgm:cxn modelId="{5E6127F8-EC94-448C-93E4-9E990A021E18}" type="presParOf" srcId="{5BC5602A-5DE1-4F14-A2F6-A20277943CBF}" destId="{E7FE0E0D-90AA-43AE-8ADA-6D1483636983}" srcOrd="4" destOrd="0" presId="urn:microsoft.com/office/officeart/2005/8/layout/hProcess9"/>
    <dgm:cxn modelId="{4D47381C-2FDB-48DE-B7CC-844297C7E9BE}" type="presParOf" srcId="{5BC5602A-5DE1-4F14-A2F6-A20277943CBF}" destId="{8C506150-8C17-4C74-A4E6-02CB38AEF14B}" srcOrd="5" destOrd="0" presId="urn:microsoft.com/office/officeart/2005/8/layout/hProcess9"/>
    <dgm:cxn modelId="{E7D86047-76F6-41F7-80DB-18BE0D48B786}" type="presParOf" srcId="{5BC5602A-5DE1-4F14-A2F6-A20277943CBF}" destId="{5730621A-E479-468B-9BBA-BC5BCB68D3A9}" srcOrd="6" destOrd="0" presId="urn:microsoft.com/office/officeart/2005/8/layout/hProcess9"/>
    <dgm:cxn modelId="{FFEFA2B5-BF50-4C17-B629-D4C0F1AEA966}" type="presParOf" srcId="{5BC5602A-5DE1-4F14-A2F6-A20277943CBF}" destId="{5C32F32F-5493-40EA-98D1-4AFBF1F94EDB}" srcOrd="7" destOrd="0" presId="urn:microsoft.com/office/officeart/2005/8/layout/hProcess9"/>
    <dgm:cxn modelId="{C8500CB9-4F96-4A5C-8419-5CA3DB3941A8}" type="presParOf" srcId="{5BC5602A-5DE1-4F14-A2F6-A20277943CBF}" destId="{EF8294E1-416E-440C-81F7-B1BC6A8B00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4DE1E-91E4-43F6-A5B1-3BCF0ABA1B26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</dgm:pt>
    <dgm:pt modelId="{ED91099D-A388-429F-8730-E11864F05F9A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Quelltext in ZR</a:t>
          </a:r>
          <a:endParaRPr lang="de-DE" dirty="0">
            <a:solidFill>
              <a:schemeClr val="tx1"/>
            </a:solidFill>
          </a:endParaRPr>
        </a:p>
      </dgm:t>
    </dgm:pt>
    <dgm:pt modelId="{DAD88AB9-B1D7-4FBC-828C-10A04EF0C35C}" type="par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A7FC204-DACA-4471-AE9D-9B3A5DB0ED66}" type="sib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B9129E-58FA-46AD-AFB3-B2D3056EF5AF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Scanner</a:t>
          </a:r>
          <a:endParaRPr lang="de-DE" dirty="0">
            <a:solidFill>
              <a:schemeClr val="tx1"/>
            </a:solidFill>
          </a:endParaRPr>
        </a:p>
      </dgm:t>
    </dgm:pt>
    <dgm:pt modelId="{31853E16-9FEA-4898-A1B1-C0801C7BB651}" type="par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E17EC1D-B866-4D37-A994-EDF17792EC88}" type="sib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A77998-CDAB-4C25-82B9-A6149DB3C675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Tokenliste</a:t>
          </a:r>
          <a:endParaRPr lang="de-DE" dirty="0">
            <a:solidFill>
              <a:schemeClr val="tx1"/>
            </a:solidFill>
          </a:endParaRPr>
        </a:p>
      </dgm:t>
    </dgm:pt>
    <dgm:pt modelId="{D1C2C039-9468-403D-831E-0E73D937ED22}" type="par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CBEA76F-816E-4189-9806-182C0E33BCBE}" type="sib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1C5715F-85AC-4E49-8948-D0C3BF5D6034}" type="pres">
      <dgm:prSet presAssocID="{82F4DE1E-91E4-43F6-A5B1-3BCF0ABA1B26}" presName="CompostProcess" presStyleCnt="0">
        <dgm:presLayoutVars>
          <dgm:dir/>
          <dgm:resizeHandles val="exact"/>
        </dgm:presLayoutVars>
      </dgm:prSet>
      <dgm:spPr/>
    </dgm:pt>
    <dgm:pt modelId="{9BDB8F07-8777-4932-8583-D706E36CB94B}" type="pres">
      <dgm:prSet presAssocID="{82F4DE1E-91E4-43F6-A5B1-3BCF0ABA1B26}" presName="arrow" presStyleLbl="bgShp" presStyleIdx="0" presStyleCnt="1"/>
      <dgm:spPr/>
      <dgm:t>
        <a:bodyPr/>
        <a:lstStyle/>
        <a:p>
          <a:endParaRPr lang="de-DE"/>
        </a:p>
      </dgm:t>
    </dgm:pt>
    <dgm:pt modelId="{5BC5602A-5DE1-4F14-A2F6-A20277943CBF}" type="pres">
      <dgm:prSet presAssocID="{82F4DE1E-91E4-43F6-A5B1-3BCF0ABA1B26}" presName="linearProcess" presStyleCnt="0"/>
      <dgm:spPr/>
    </dgm:pt>
    <dgm:pt modelId="{12E1FA93-663D-4C6C-BE66-F0A2E96496B6}" type="pres">
      <dgm:prSet presAssocID="{ED91099D-A388-429F-8730-E11864F05F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A4F3F-B85E-43A0-8ED9-4E0F7DDF30AC}" type="pres">
      <dgm:prSet presAssocID="{CA7FC204-DACA-4471-AE9D-9B3A5DB0ED66}" presName="sibTrans" presStyleCnt="0"/>
      <dgm:spPr/>
    </dgm:pt>
    <dgm:pt modelId="{C9F931C2-B7B4-4F59-9016-26F082E3D553}" type="pres">
      <dgm:prSet presAssocID="{EDB9129E-58FA-46AD-AFB3-B2D3056EF5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6F0604-0200-4465-9FB1-28CC2FCF50CE}" type="pres">
      <dgm:prSet presAssocID="{6E17EC1D-B866-4D37-A994-EDF17792EC88}" presName="sibTrans" presStyleCnt="0"/>
      <dgm:spPr/>
    </dgm:pt>
    <dgm:pt modelId="{E7FE0E0D-90AA-43AE-8ADA-6D1483636983}" type="pres">
      <dgm:prSet presAssocID="{E2A77998-CDAB-4C25-82B9-A6149DB3C6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A3A2C4-4B4F-4450-9168-9E8B63E89D08}" type="presOf" srcId="{EDB9129E-58FA-46AD-AFB3-B2D3056EF5AF}" destId="{C9F931C2-B7B4-4F59-9016-26F082E3D553}" srcOrd="0" destOrd="0" presId="urn:microsoft.com/office/officeart/2005/8/layout/hProcess9"/>
    <dgm:cxn modelId="{5EC61965-40EE-46D9-9844-7A78A7ADAFC5}" srcId="{82F4DE1E-91E4-43F6-A5B1-3BCF0ABA1B26}" destId="{EDB9129E-58FA-46AD-AFB3-B2D3056EF5AF}" srcOrd="1" destOrd="0" parTransId="{31853E16-9FEA-4898-A1B1-C0801C7BB651}" sibTransId="{6E17EC1D-B866-4D37-A994-EDF17792EC88}"/>
    <dgm:cxn modelId="{F6133F8C-7649-4512-A40A-09004EABE499}" type="presOf" srcId="{E2A77998-CDAB-4C25-82B9-A6149DB3C675}" destId="{E7FE0E0D-90AA-43AE-8ADA-6D1483636983}" srcOrd="0" destOrd="0" presId="urn:microsoft.com/office/officeart/2005/8/layout/hProcess9"/>
    <dgm:cxn modelId="{8FA07C8C-03AB-448C-8FA9-379507B475A3}" srcId="{82F4DE1E-91E4-43F6-A5B1-3BCF0ABA1B26}" destId="{ED91099D-A388-429F-8730-E11864F05F9A}" srcOrd="0" destOrd="0" parTransId="{DAD88AB9-B1D7-4FBC-828C-10A04EF0C35C}" sibTransId="{CA7FC204-DACA-4471-AE9D-9B3A5DB0ED66}"/>
    <dgm:cxn modelId="{F9AD32D4-076A-4E9C-A3B7-9A47B5516898}" type="presOf" srcId="{ED91099D-A388-429F-8730-E11864F05F9A}" destId="{12E1FA93-663D-4C6C-BE66-F0A2E96496B6}" srcOrd="0" destOrd="0" presId="urn:microsoft.com/office/officeart/2005/8/layout/hProcess9"/>
    <dgm:cxn modelId="{5AE9943D-8770-4874-9D36-A1A2745338E5}" srcId="{82F4DE1E-91E4-43F6-A5B1-3BCF0ABA1B26}" destId="{E2A77998-CDAB-4C25-82B9-A6149DB3C675}" srcOrd="2" destOrd="0" parTransId="{D1C2C039-9468-403D-831E-0E73D937ED22}" sibTransId="{4CBEA76F-816E-4189-9806-182C0E33BCBE}"/>
    <dgm:cxn modelId="{B91C961B-E148-499E-A356-5AC2BC72D315}" type="presOf" srcId="{82F4DE1E-91E4-43F6-A5B1-3BCF0ABA1B26}" destId="{B1C5715F-85AC-4E49-8948-D0C3BF5D6034}" srcOrd="0" destOrd="0" presId="urn:microsoft.com/office/officeart/2005/8/layout/hProcess9"/>
    <dgm:cxn modelId="{F0C22FF7-315E-48AE-A1F8-6D1367C3C3A7}" type="presParOf" srcId="{B1C5715F-85AC-4E49-8948-D0C3BF5D6034}" destId="{9BDB8F07-8777-4932-8583-D706E36CB94B}" srcOrd="0" destOrd="0" presId="urn:microsoft.com/office/officeart/2005/8/layout/hProcess9"/>
    <dgm:cxn modelId="{0948CD53-871F-48E2-ACCA-90E6ACFA56E5}" type="presParOf" srcId="{B1C5715F-85AC-4E49-8948-D0C3BF5D6034}" destId="{5BC5602A-5DE1-4F14-A2F6-A20277943CBF}" srcOrd="1" destOrd="0" presId="urn:microsoft.com/office/officeart/2005/8/layout/hProcess9"/>
    <dgm:cxn modelId="{97BB9832-5133-4439-893D-2B2AB2998926}" type="presParOf" srcId="{5BC5602A-5DE1-4F14-A2F6-A20277943CBF}" destId="{12E1FA93-663D-4C6C-BE66-F0A2E96496B6}" srcOrd="0" destOrd="0" presId="urn:microsoft.com/office/officeart/2005/8/layout/hProcess9"/>
    <dgm:cxn modelId="{9816BEBF-749E-4C98-B5BC-68DC49B973AC}" type="presParOf" srcId="{5BC5602A-5DE1-4F14-A2F6-A20277943CBF}" destId="{DCEA4F3F-B85E-43A0-8ED9-4E0F7DDF30AC}" srcOrd="1" destOrd="0" presId="urn:microsoft.com/office/officeart/2005/8/layout/hProcess9"/>
    <dgm:cxn modelId="{113316C2-E651-4542-BCF0-03EA462047A9}" type="presParOf" srcId="{5BC5602A-5DE1-4F14-A2F6-A20277943CBF}" destId="{C9F931C2-B7B4-4F59-9016-26F082E3D553}" srcOrd="2" destOrd="0" presId="urn:microsoft.com/office/officeart/2005/8/layout/hProcess9"/>
    <dgm:cxn modelId="{730EA75C-4D1E-4B5F-AC91-8D7967501D23}" type="presParOf" srcId="{5BC5602A-5DE1-4F14-A2F6-A20277943CBF}" destId="{976F0604-0200-4465-9FB1-28CC2FCF50CE}" srcOrd="3" destOrd="0" presId="urn:microsoft.com/office/officeart/2005/8/layout/hProcess9"/>
    <dgm:cxn modelId="{5E0AC28C-0C45-4BEC-A6FE-BBC0C27C3822}" type="presParOf" srcId="{5BC5602A-5DE1-4F14-A2F6-A20277943CBF}" destId="{E7FE0E0D-90AA-43AE-8ADA-6D14836369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4DE1E-91E4-43F6-A5B1-3BCF0ABA1B26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</dgm:pt>
    <dgm:pt modelId="{ED91099D-A388-429F-8730-E11864F05F9A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Tokenliste</a:t>
          </a:r>
          <a:endParaRPr lang="de-DE" dirty="0">
            <a:solidFill>
              <a:schemeClr val="tx1"/>
            </a:solidFill>
          </a:endParaRPr>
        </a:p>
      </dgm:t>
    </dgm:pt>
    <dgm:pt modelId="{DAD88AB9-B1D7-4FBC-828C-10A04EF0C35C}" type="par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A7FC204-DACA-4471-AE9D-9B3A5DB0ED66}" type="sib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B9129E-58FA-46AD-AFB3-B2D3056EF5AF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Parser</a:t>
          </a:r>
          <a:endParaRPr lang="de-DE" dirty="0">
            <a:solidFill>
              <a:schemeClr val="tx1"/>
            </a:solidFill>
          </a:endParaRPr>
        </a:p>
      </dgm:t>
    </dgm:pt>
    <dgm:pt modelId="{31853E16-9FEA-4898-A1B1-C0801C7BB651}" type="par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E17EC1D-B866-4D37-A994-EDF17792EC88}" type="sib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A77998-CDAB-4C25-82B9-A6149DB3C675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#</a:t>
          </a:r>
          <a:r>
            <a:rPr lang="de-DE" dirty="0" err="1" smtClean="0">
              <a:solidFill>
                <a:schemeClr val="tx1"/>
              </a:solidFill>
            </a:rPr>
            <a:t>true</a:t>
          </a:r>
          <a:r>
            <a:rPr lang="de-DE" dirty="0" smtClean="0">
              <a:solidFill>
                <a:schemeClr val="tx1"/>
              </a:solidFill>
            </a:rPr>
            <a:t> </a:t>
          </a:r>
          <a:br>
            <a:rPr lang="de-DE" dirty="0" smtClean="0">
              <a:solidFill>
                <a:schemeClr val="tx1"/>
              </a:solidFill>
            </a:rPr>
          </a:br>
          <a:r>
            <a:rPr lang="de-DE" dirty="0" smtClean="0">
              <a:solidFill>
                <a:schemeClr val="tx1"/>
              </a:solidFill>
            </a:rPr>
            <a:t>oder</a:t>
          </a:r>
          <a:br>
            <a:rPr lang="de-DE" dirty="0" smtClean="0">
              <a:solidFill>
                <a:schemeClr val="tx1"/>
              </a:solidFill>
            </a:rPr>
          </a:br>
          <a:r>
            <a:rPr lang="de-DE" dirty="0" smtClean="0">
              <a:solidFill>
                <a:schemeClr val="tx1"/>
              </a:solidFill>
            </a:rPr>
            <a:t>(#</a:t>
          </a:r>
          <a:r>
            <a:rPr lang="de-DE" dirty="0" err="1" smtClean="0">
              <a:solidFill>
                <a:schemeClr val="tx1"/>
              </a:solidFill>
            </a:rPr>
            <a:t>false</a:t>
          </a:r>
          <a:r>
            <a:rPr lang="de-DE" dirty="0" smtClean="0">
              <a:solidFill>
                <a:schemeClr val="tx1"/>
              </a:solidFill>
            </a:rPr>
            <a:t>)</a:t>
          </a:r>
          <a:endParaRPr lang="de-DE" dirty="0">
            <a:solidFill>
              <a:schemeClr val="tx1"/>
            </a:solidFill>
          </a:endParaRPr>
        </a:p>
      </dgm:t>
    </dgm:pt>
    <dgm:pt modelId="{D1C2C039-9468-403D-831E-0E73D937ED22}" type="par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CBEA76F-816E-4189-9806-182C0E33BCBE}" type="sib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1C5715F-85AC-4E49-8948-D0C3BF5D6034}" type="pres">
      <dgm:prSet presAssocID="{82F4DE1E-91E4-43F6-A5B1-3BCF0ABA1B26}" presName="CompostProcess" presStyleCnt="0">
        <dgm:presLayoutVars>
          <dgm:dir/>
          <dgm:resizeHandles val="exact"/>
        </dgm:presLayoutVars>
      </dgm:prSet>
      <dgm:spPr/>
    </dgm:pt>
    <dgm:pt modelId="{9BDB8F07-8777-4932-8583-D706E36CB94B}" type="pres">
      <dgm:prSet presAssocID="{82F4DE1E-91E4-43F6-A5B1-3BCF0ABA1B26}" presName="arrow" presStyleLbl="bgShp" presStyleIdx="0" presStyleCnt="1"/>
      <dgm:spPr/>
      <dgm:t>
        <a:bodyPr/>
        <a:lstStyle/>
        <a:p>
          <a:endParaRPr lang="de-DE"/>
        </a:p>
      </dgm:t>
    </dgm:pt>
    <dgm:pt modelId="{5BC5602A-5DE1-4F14-A2F6-A20277943CBF}" type="pres">
      <dgm:prSet presAssocID="{82F4DE1E-91E4-43F6-A5B1-3BCF0ABA1B26}" presName="linearProcess" presStyleCnt="0"/>
      <dgm:spPr/>
    </dgm:pt>
    <dgm:pt modelId="{12E1FA93-663D-4C6C-BE66-F0A2E96496B6}" type="pres">
      <dgm:prSet presAssocID="{ED91099D-A388-429F-8730-E11864F05F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A4F3F-B85E-43A0-8ED9-4E0F7DDF30AC}" type="pres">
      <dgm:prSet presAssocID="{CA7FC204-DACA-4471-AE9D-9B3A5DB0ED66}" presName="sibTrans" presStyleCnt="0"/>
      <dgm:spPr/>
    </dgm:pt>
    <dgm:pt modelId="{C9F931C2-B7B4-4F59-9016-26F082E3D553}" type="pres">
      <dgm:prSet presAssocID="{EDB9129E-58FA-46AD-AFB3-B2D3056EF5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6F0604-0200-4465-9FB1-28CC2FCF50CE}" type="pres">
      <dgm:prSet presAssocID="{6E17EC1D-B866-4D37-A994-EDF17792EC88}" presName="sibTrans" presStyleCnt="0"/>
      <dgm:spPr/>
    </dgm:pt>
    <dgm:pt modelId="{E7FE0E0D-90AA-43AE-8ADA-6D1483636983}" type="pres">
      <dgm:prSet presAssocID="{E2A77998-CDAB-4C25-82B9-A6149DB3C6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FE179D8-9624-41C0-B555-AE450D13D6D3}" type="presOf" srcId="{E2A77998-CDAB-4C25-82B9-A6149DB3C675}" destId="{E7FE0E0D-90AA-43AE-8ADA-6D1483636983}" srcOrd="0" destOrd="0" presId="urn:microsoft.com/office/officeart/2005/8/layout/hProcess9"/>
    <dgm:cxn modelId="{5EC61965-40EE-46D9-9844-7A78A7ADAFC5}" srcId="{82F4DE1E-91E4-43F6-A5B1-3BCF0ABA1B26}" destId="{EDB9129E-58FA-46AD-AFB3-B2D3056EF5AF}" srcOrd="1" destOrd="0" parTransId="{31853E16-9FEA-4898-A1B1-C0801C7BB651}" sibTransId="{6E17EC1D-B866-4D37-A994-EDF17792EC88}"/>
    <dgm:cxn modelId="{8FA07C8C-03AB-448C-8FA9-379507B475A3}" srcId="{82F4DE1E-91E4-43F6-A5B1-3BCF0ABA1B26}" destId="{ED91099D-A388-429F-8730-E11864F05F9A}" srcOrd="0" destOrd="0" parTransId="{DAD88AB9-B1D7-4FBC-828C-10A04EF0C35C}" sibTransId="{CA7FC204-DACA-4471-AE9D-9B3A5DB0ED66}"/>
    <dgm:cxn modelId="{5AE9943D-8770-4874-9D36-A1A2745338E5}" srcId="{82F4DE1E-91E4-43F6-A5B1-3BCF0ABA1B26}" destId="{E2A77998-CDAB-4C25-82B9-A6149DB3C675}" srcOrd="2" destOrd="0" parTransId="{D1C2C039-9468-403D-831E-0E73D937ED22}" sibTransId="{4CBEA76F-816E-4189-9806-182C0E33BCBE}"/>
    <dgm:cxn modelId="{CEC3AB66-5528-4230-8687-FE66FF452B05}" type="presOf" srcId="{82F4DE1E-91E4-43F6-A5B1-3BCF0ABA1B26}" destId="{B1C5715F-85AC-4E49-8948-D0C3BF5D6034}" srcOrd="0" destOrd="0" presId="urn:microsoft.com/office/officeart/2005/8/layout/hProcess9"/>
    <dgm:cxn modelId="{19544C84-9DCD-4402-90F3-C5BA6039AC43}" type="presOf" srcId="{ED91099D-A388-429F-8730-E11864F05F9A}" destId="{12E1FA93-663D-4C6C-BE66-F0A2E96496B6}" srcOrd="0" destOrd="0" presId="urn:microsoft.com/office/officeart/2005/8/layout/hProcess9"/>
    <dgm:cxn modelId="{3EB12A37-281D-4E39-85C8-DAA5401BA51F}" type="presOf" srcId="{EDB9129E-58FA-46AD-AFB3-B2D3056EF5AF}" destId="{C9F931C2-B7B4-4F59-9016-26F082E3D553}" srcOrd="0" destOrd="0" presId="urn:microsoft.com/office/officeart/2005/8/layout/hProcess9"/>
    <dgm:cxn modelId="{1A5E4056-8E2C-4557-A5C3-9DD3CEC0F109}" type="presParOf" srcId="{B1C5715F-85AC-4E49-8948-D0C3BF5D6034}" destId="{9BDB8F07-8777-4932-8583-D706E36CB94B}" srcOrd="0" destOrd="0" presId="urn:microsoft.com/office/officeart/2005/8/layout/hProcess9"/>
    <dgm:cxn modelId="{F3689A39-0920-4F32-B6D8-E29C19B3FE31}" type="presParOf" srcId="{B1C5715F-85AC-4E49-8948-D0C3BF5D6034}" destId="{5BC5602A-5DE1-4F14-A2F6-A20277943CBF}" srcOrd="1" destOrd="0" presId="urn:microsoft.com/office/officeart/2005/8/layout/hProcess9"/>
    <dgm:cxn modelId="{6DF5C812-7E29-45A2-BCD4-8737ED8C84BE}" type="presParOf" srcId="{5BC5602A-5DE1-4F14-A2F6-A20277943CBF}" destId="{12E1FA93-663D-4C6C-BE66-F0A2E96496B6}" srcOrd="0" destOrd="0" presId="urn:microsoft.com/office/officeart/2005/8/layout/hProcess9"/>
    <dgm:cxn modelId="{A5FD5D97-4614-4F05-B3CA-B2090E2023F9}" type="presParOf" srcId="{5BC5602A-5DE1-4F14-A2F6-A20277943CBF}" destId="{DCEA4F3F-B85E-43A0-8ED9-4E0F7DDF30AC}" srcOrd="1" destOrd="0" presId="urn:microsoft.com/office/officeart/2005/8/layout/hProcess9"/>
    <dgm:cxn modelId="{6713DD4E-35D9-4E27-B74F-DBAE67B54733}" type="presParOf" srcId="{5BC5602A-5DE1-4F14-A2F6-A20277943CBF}" destId="{C9F931C2-B7B4-4F59-9016-26F082E3D553}" srcOrd="2" destOrd="0" presId="urn:microsoft.com/office/officeart/2005/8/layout/hProcess9"/>
    <dgm:cxn modelId="{40D3F4A9-C85F-465A-A852-0628293457C0}" type="presParOf" srcId="{5BC5602A-5DE1-4F14-A2F6-A20277943CBF}" destId="{976F0604-0200-4465-9FB1-28CC2FCF50CE}" srcOrd="3" destOrd="0" presId="urn:microsoft.com/office/officeart/2005/8/layout/hProcess9"/>
    <dgm:cxn modelId="{CCA5E83A-37E2-4BCC-9296-4FD4729B8564}" type="presParOf" srcId="{5BC5602A-5DE1-4F14-A2F6-A20277943CBF}" destId="{E7FE0E0D-90AA-43AE-8ADA-6D14836369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F4DE1E-91E4-43F6-A5B1-3BCF0ABA1B26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</dgm:pt>
    <dgm:pt modelId="{ED91099D-A388-429F-8730-E11864F05F9A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Quelltext in ZR</a:t>
          </a:r>
          <a:endParaRPr lang="de-DE" dirty="0">
            <a:solidFill>
              <a:schemeClr val="tx1"/>
            </a:solidFill>
          </a:endParaRPr>
        </a:p>
      </dgm:t>
    </dgm:pt>
    <dgm:pt modelId="{DAD88AB9-B1D7-4FBC-828C-10A04EF0C35C}" type="par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A7FC204-DACA-4471-AE9D-9B3A5DB0ED66}" type="sibTrans" cxnId="{8FA07C8C-03AB-448C-8FA9-379507B475A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B9129E-58FA-46AD-AFB3-B2D3056EF5AF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Scanner</a:t>
          </a:r>
          <a:endParaRPr lang="de-DE" dirty="0">
            <a:solidFill>
              <a:schemeClr val="tx1"/>
            </a:solidFill>
          </a:endParaRPr>
        </a:p>
      </dgm:t>
    </dgm:pt>
    <dgm:pt modelId="{31853E16-9FEA-4898-A1B1-C0801C7BB651}" type="par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E17EC1D-B866-4D37-A994-EDF17792EC88}" type="sibTrans" cxnId="{5EC61965-40EE-46D9-9844-7A78A7ADA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A77998-CDAB-4C25-82B9-A6149DB3C675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Tokenliste</a:t>
          </a:r>
          <a:endParaRPr lang="de-DE" dirty="0">
            <a:solidFill>
              <a:schemeClr val="tx1"/>
            </a:solidFill>
          </a:endParaRPr>
        </a:p>
      </dgm:t>
    </dgm:pt>
    <dgm:pt modelId="{D1C2C039-9468-403D-831E-0E73D937ED22}" type="par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CBEA76F-816E-4189-9806-182C0E33BCBE}" type="sibTrans" cxnId="{5AE9943D-8770-4874-9D36-A1A2745338E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EC9A899-F2BD-424A-98E4-C6C44AC3436D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Parser</a:t>
          </a:r>
          <a:endParaRPr lang="de-DE" dirty="0">
            <a:solidFill>
              <a:schemeClr val="tx1"/>
            </a:solidFill>
          </a:endParaRPr>
        </a:p>
      </dgm:t>
    </dgm:pt>
    <dgm:pt modelId="{9EE85676-53BA-49F2-90E3-DA21B4DCF8D8}" type="parTrans" cxnId="{A96940B0-F436-4DDB-B6FA-8E4D19630888}">
      <dgm:prSet/>
      <dgm:spPr/>
      <dgm:t>
        <a:bodyPr/>
        <a:lstStyle/>
        <a:p>
          <a:endParaRPr lang="de-DE"/>
        </a:p>
      </dgm:t>
    </dgm:pt>
    <dgm:pt modelId="{A7A8EB9D-1380-4191-826E-236530EE7CF6}" type="sibTrans" cxnId="{A96940B0-F436-4DDB-B6FA-8E4D19630888}">
      <dgm:prSet/>
      <dgm:spPr/>
      <dgm:t>
        <a:bodyPr/>
        <a:lstStyle/>
        <a:p>
          <a:endParaRPr lang="de-DE"/>
        </a:p>
      </dgm:t>
    </dgm:pt>
    <dgm:pt modelId="{CA37E08C-718A-4795-B892-77050F47DAB5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Ausgabe in Ziel-</a:t>
          </a:r>
          <a:r>
            <a:rPr lang="de-DE" dirty="0" err="1" smtClean="0">
              <a:solidFill>
                <a:schemeClr val="tx1"/>
              </a:solidFill>
            </a:rPr>
            <a:t>sprache</a:t>
          </a:r>
          <a:endParaRPr lang="de-DE" dirty="0">
            <a:solidFill>
              <a:schemeClr val="tx1"/>
            </a:solidFill>
          </a:endParaRPr>
        </a:p>
      </dgm:t>
    </dgm:pt>
    <dgm:pt modelId="{7DBE87FA-FEB1-4CC4-9D52-88D482AB6313}" type="parTrans" cxnId="{E01180C6-8099-49F0-827B-61E98CDDD9D7}">
      <dgm:prSet/>
      <dgm:spPr/>
      <dgm:t>
        <a:bodyPr/>
        <a:lstStyle/>
        <a:p>
          <a:endParaRPr lang="de-DE"/>
        </a:p>
      </dgm:t>
    </dgm:pt>
    <dgm:pt modelId="{02E9FFCC-7AA3-4E09-A69C-8238011224B4}" type="sibTrans" cxnId="{E01180C6-8099-49F0-827B-61E98CDDD9D7}">
      <dgm:prSet/>
      <dgm:spPr/>
      <dgm:t>
        <a:bodyPr/>
        <a:lstStyle/>
        <a:p>
          <a:endParaRPr lang="de-DE"/>
        </a:p>
      </dgm:t>
    </dgm:pt>
    <dgm:pt modelId="{B1C5715F-85AC-4E49-8948-D0C3BF5D6034}" type="pres">
      <dgm:prSet presAssocID="{82F4DE1E-91E4-43F6-A5B1-3BCF0ABA1B26}" presName="CompostProcess" presStyleCnt="0">
        <dgm:presLayoutVars>
          <dgm:dir/>
          <dgm:resizeHandles val="exact"/>
        </dgm:presLayoutVars>
      </dgm:prSet>
      <dgm:spPr/>
    </dgm:pt>
    <dgm:pt modelId="{9BDB8F07-8777-4932-8583-D706E36CB94B}" type="pres">
      <dgm:prSet presAssocID="{82F4DE1E-91E4-43F6-A5B1-3BCF0ABA1B26}" presName="arrow" presStyleLbl="bgShp" presStyleIdx="0" presStyleCnt="1"/>
      <dgm:spPr/>
      <dgm:t>
        <a:bodyPr/>
        <a:lstStyle/>
        <a:p>
          <a:endParaRPr lang="de-DE"/>
        </a:p>
      </dgm:t>
    </dgm:pt>
    <dgm:pt modelId="{5BC5602A-5DE1-4F14-A2F6-A20277943CBF}" type="pres">
      <dgm:prSet presAssocID="{82F4DE1E-91E4-43F6-A5B1-3BCF0ABA1B26}" presName="linearProcess" presStyleCnt="0"/>
      <dgm:spPr/>
    </dgm:pt>
    <dgm:pt modelId="{12E1FA93-663D-4C6C-BE66-F0A2E96496B6}" type="pres">
      <dgm:prSet presAssocID="{ED91099D-A388-429F-8730-E11864F05F9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A4F3F-B85E-43A0-8ED9-4E0F7DDF30AC}" type="pres">
      <dgm:prSet presAssocID="{CA7FC204-DACA-4471-AE9D-9B3A5DB0ED66}" presName="sibTrans" presStyleCnt="0"/>
      <dgm:spPr/>
    </dgm:pt>
    <dgm:pt modelId="{C9F931C2-B7B4-4F59-9016-26F082E3D553}" type="pres">
      <dgm:prSet presAssocID="{EDB9129E-58FA-46AD-AFB3-B2D3056EF5A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6F0604-0200-4465-9FB1-28CC2FCF50CE}" type="pres">
      <dgm:prSet presAssocID="{6E17EC1D-B866-4D37-A994-EDF17792EC88}" presName="sibTrans" presStyleCnt="0"/>
      <dgm:spPr/>
    </dgm:pt>
    <dgm:pt modelId="{E7FE0E0D-90AA-43AE-8ADA-6D1483636983}" type="pres">
      <dgm:prSet presAssocID="{E2A77998-CDAB-4C25-82B9-A6149DB3C67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06150-8C17-4C74-A4E6-02CB38AEF14B}" type="pres">
      <dgm:prSet presAssocID="{4CBEA76F-816E-4189-9806-182C0E33BCBE}" presName="sibTrans" presStyleCnt="0"/>
      <dgm:spPr/>
    </dgm:pt>
    <dgm:pt modelId="{5730621A-E479-468B-9BBA-BC5BCB68D3A9}" type="pres">
      <dgm:prSet presAssocID="{5EC9A899-F2BD-424A-98E4-C6C44AC3436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2F32F-5493-40EA-98D1-4AFBF1F94EDB}" type="pres">
      <dgm:prSet presAssocID="{A7A8EB9D-1380-4191-826E-236530EE7CF6}" presName="sibTrans" presStyleCnt="0"/>
      <dgm:spPr/>
    </dgm:pt>
    <dgm:pt modelId="{EF8294E1-416E-440C-81F7-B1BC6A8B0000}" type="pres">
      <dgm:prSet presAssocID="{CA37E08C-718A-4795-B892-77050F47DAB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1444DF1-5FA3-4B53-9367-70EE02004370}" type="presOf" srcId="{E2A77998-CDAB-4C25-82B9-A6149DB3C675}" destId="{E7FE0E0D-90AA-43AE-8ADA-6D1483636983}" srcOrd="0" destOrd="0" presId="urn:microsoft.com/office/officeart/2005/8/layout/hProcess9"/>
    <dgm:cxn modelId="{61406888-76D5-4C67-A719-ECB68E8F24BA}" type="presOf" srcId="{82F4DE1E-91E4-43F6-A5B1-3BCF0ABA1B26}" destId="{B1C5715F-85AC-4E49-8948-D0C3BF5D6034}" srcOrd="0" destOrd="0" presId="urn:microsoft.com/office/officeart/2005/8/layout/hProcess9"/>
    <dgm:cxn modelId="{5EC61965-40EE-46D9-9844-7A78A7ADAFC5}" srcId="{82F4DE1E-91E4-43F6-A5B1-3BCF0ABA1B26}" destId="{EDB9129E-58FA-46AD-AFB3-B2D3056EF5AF}" srcOrd="1" destOrd="0" parTransId="{31853E16-9FEA-4898-A1B1-C0801C7BB651}" sibTransId="{6E17EC1D-B866-4D37-A994-EDF17792EC88}"/>
    <dgm:cxn modelId="{A96940B0-F436-4DDB-B6FA-8E4D19630888}" srcId="{82F4DE1E-91E4-43F6-A5B1-3BCF0ABA1B26}" destId="{5EC9A899-F2BD-424A-98E4-C6C44AC3436D}" srcOrd="3" destOrd="0" parTransId="{9EE85676-53BA-49F2-90E3-DA21B4DCF8D8}" sibTransId="{A7A8EB9D-1380-4191-826E-236530EE7CF6}"/>
    <dgm:cxn modelId="{AECB7860-4239-45A5-8363-326F39C54B60}" type="presOf" srcId="{ED91099D-A388-429F-8730-E11864F05F9A}" destId="{12E1FA93-663D-4C6C-BE66-F0A2E96496B6}" srcOrd="0" destOrd="0" presId="urn:microsoft.com/office/officeart/2005/8/layout/hProcess9"/>
    <dgm:cxn modelId="{75501926-DFA6-4FA8-BC97-3A622C9AECC1}" type="presOf" srcId="{5EC9A899-F2BD-424A-98E4-C6C44AC3436D}" destId="{5730621A-E479-468B-9BBA-BC5BCB68D3A9}" srcOrd="0" destOrd="0" presId="urn:microsoft.com/office/officeart/2005/8/layout/hProcess9"/>
    <dgm:cxn modelId="{8728B94D-E493-45BB-B8E4-C2E06F5DDFC7}" type="presOf" srcId="{EDB9129E-58FA-46AD-AFB3-B2D3056EF5AF}" destId="{C9F931C2-B7B4-4F59-9016-26F082E3D553}" srcOrd="0" destOrd="0" presId="urn:microsoft.com/office/officeart/2005/8/layout/hProcess9"/>
    <dgm:cxn modelId="{8FA07C8C-03AB-448C-8FA9-379507B475A3}" srcId="{82F4DE1E-91E4-43F6-A5B1-3BCF0ABA1B26}" destId="{ED91099D-A388-429F-8730-E11864F05F9A}" srcOrd="0" destOrd="0" parTransId="{DAD88AB9-B1D7-4FBC-828C-10A04EF0C35C}" sibTransId="{CA7FC204-DACA-4471-AE9D-9B3A5DB0ED66}"/>
    <dgm:cxn modelId="{12AE5FBB-E791-420C-9955-6C64C1EF13AA}" type="presOf" srcId="{CA37E08C-718A-4795-B892-77050F47DAB5}" destId="{EF8294E1-416E-440C-81F7-B1BC6A8B0000}" srcOrd="0" destOrd="0" presId="urn:microsoft.com/office/officeart/2005/8/layout/hProcess9"/>
    <dgm:cxn modelId="{5AE9943D-8770-4874-9D36-A1A2745338E5}" srcId="{82F4DE1E-91E4-43F6-A5B1-3BCF0ABA1B26}" destId="{E2A77998-CDAB-4C25-82B9-A6149DB3C675}" srcOrd="2" destOrd="0" parTransId="{D1C2C039-9468-403D-831E-0E73D937ED22}" sibTransId="{4CBEA76F-816E-4189-9806-182C0E33BCBE}"/>
    <dgm:cxn modelId="{E01180C6-8099-49F0-827B-61E98CDDD9D7}" srcId="{82F4DE1E-91E4-43F6-A5B1-3BCF0ABA1B26}" destId="{CA37E08C-718A-4795-B892-77050F47DAB5}" srcOrd="4" destOrd="0" parTransId="{7DBE87FA-FEB1-4CC4-9D52-88D482AB6313}" sibTransId="{02E9FFCC-7AA3-4E09-A69C-8238011224B4}"/>
    <dgm:cxn modelId="{3A693FEE-7728-426A-B26C-31D81A872A62}" type="presParOf" srcId="{B1C5715F-85AC-4E49-8948-D0C3BF5D6034}" destId="{9BDB8F07-8777-4932-8583-D706E36CB94B}" srcOrd="0" destOrd="0" presId="urn:microsoft.com/office/officeart/2005/8/layout/hProcess9"/>
    <dgm:cxn modelId="{2F8CB43A-E69A-44D6-8508-F5FAC3F3E212}" type="presParOf" srcId="{B1C5715F-85AC-4E49-8948-D0C3BF5D6034}" destId="{5BC5602A-5DE1-4F14-A2F6-A20277943CBF}" srcOrd="1" destOrd="0" presId="urn:microsoft.com/office/officeart/2005/8/layout/hProcess9"/>
    <dgm:cxn modelId="{D3E2CCA6-A529-47FA-AB4D-DD2101EB3C61}" type="presParOf" srcId="{5BC5602A-5DE1-4F14-A2F6-A20277943CBF}" destId="{12E1FA93-663D-4C6C-BE66-F0A2E96496B6}" srcOrd="0" destOrd="0" presId="urn:microsoft.com/office/officeart/2005/8/layout/hProcess9"/>
    <dgm:cxn modelId="{8AD8AA45-7DD6-48C3-8C57-B1C15652E907}" type="presParOf" srcId="{5BC5602A-5DE1-4F14-A2F6-A20277943CBF}" destId="{DCEA4F3F-B85E-43A0-8ED9-4E0F7DDF30AC}" srcOrd="1" destOrd="0" presId="urn:microsoft.com/office/officeart/2005/8/layout/hProcess9"/>
    <dgm:cxn modelId="{4A77FE55-0454-4E0C-88F7-511F4982312E}" type="presParOf" srcId="{5BC5602A-5DE1-4F14-A2F6-A20277943CBF}" destId="{C9F931C2-B7B4-4F59-9016-26F082E3D553}" srcOrd="2" destOrd="0" presId="urn:microsoft.com/office/officeart/2005/8/layout/hProcess9"/>
    <dgm:cxn modelId="{38877F2C-5C57-44FD-A4BC-F2DF5C302231}" type="presParOf" srcId="{5BC5602A-5DE1-4F14-A2F6-A20277943CBF}" destId="{976F0604-0200-4465-9FB1-28CC2FCF50CE}" srcOrd="3" destOrd="0" presId="urn:microsoft.com/office/officeart/2005/8/layout/hProcess9"/>
    <dgm:cxn modelId="{0D6C0806-CEF8-48BD-9EF6-2DE0D85E49D9}" type="presParOf" srcId="{5BC5602A-5DE1-4F14-A2F6-A20277943CBF}" destId="{E7FE0E0D-90AA-43AE-8ADA-6D1483636983}" srcOrd="4" destOrd="0" presId="urn:microsoft.com/office/officeart/2005/8/layout/hProcess9"/>
    <dgm:cxn modelId="{B7595673-2AF9-4031-B06D-315A229A490F}" type="presParOf" srcId="{5BC5602A-5DE1-4F14-A2F6-A20277943CBF}" destId="{8C506150-8C17-4C74-A4E6-02CB38AEF14B}" srcOrd="5" destOrd="0" presId="urn:microsoft.com/office/officeart/2005/8/layout/hProcess9"/>
    <dgm:cxn modelId="{65E910FB-0FA2-49C2-809E-654B7DB641C8}" type="presParOf" srcId="{5BC5602A-5DE1-4F14-A2F6-A20277943CBF}" destId="{5730621A-E479-468B-9BBA-BC5BCB68D3A9}" srcOrd="6" destOrd="0" presId="urn:microsoft.com/office/officeart/2005/8/layout/hProcess9"/>
    <dgm:cxn modelId="{0C6EE41F-F553-44CE-88C0-C4D7E5864C45}" type="presParOf" srcId="{5BC5602A-5DE1-4F14-A2F6-A20277943CBF}" destId="{5C32F32F-5493-40EA-98D1-4AFBF1F94EDB}" srcOrd="7" destOrd="0" presId="urn:microsoft.com/office/officeart/2005/8/layout/hProcess9"/>
    <dgm:cxn modelId="{8331CE8E-C019-4796-9340-9189263FD5BB}" type="presParOf" srcId="{5BC5602A-5DE1-4F14-A2F6-A20277943CBF}" destId="{EF8294E1-416E-440C-81F7-B1BC6A8B00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8F07-8777-4932-8583-D706E36CB94B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1FA93-663D-4C6C-BE66-F0A2E96496B6}">
      <dsp:nvSpPr>
        <dsp:cNvPr id="0" name=""/>
        <dsp:cNvSpPr/>
      </dsp:nvSpPr>
      <dsp:spPr>
        <a:xfrm>
          <a:off x="3583" y="1348740"/>
          <a:ext cx="1566583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Quelltext in ZR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3583" y="1348740"/>
        <a:ext cx="1566583" cy="1798320"/>
      </dsp:txXfrm>
    </dsp:sp>
    <dsp:sp modelId="{C9F931C2-B7B4-4F59-9016-26F082E3D553}">
      <dsp:nvSpPr>
        <dsp:cNvPr id="0" name=""/>
        <dsp:cNvSpPr/>
      </dsp:nvSpPr>
      <dsp:spPr>
        <a:xfrm>
          <a:off x="1648495" y="1348740"/>
          <a:ext cx="1566583" cy="17983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Scanner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1648495" y="1348740"/>
        <a:ext cx="1566583" cy="1798320"/>
      </dsp:txXfrm>
    </dsp:sp>
    <dsp:sp modelId="{E7FE0E0D-90AA-43AE-8ADA-6D1483636983}">
      <dsp:nvSpPr>
        <dsp:cNvPr id="0" name=""/>
        <dsp:cNvSpPr/>
      </dsp:nvSpPr>
      <dsp:spPr>
        <a:xfrm>
          <a:off x="3293408" y="1348740"/>
          <a:ext cx="1566583" cy="17983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tx1"/>
              </a:solidFill>
            </a:rPr>
            <a:t>Tokenliste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3293408" y="1348740"/>
        <a:ext cx="1566583" cy="1798320"/>
      </dsp:txXfrm>
    </dsp:sp>
    <dsp:sp modelId="{5730621A-E479-468B-9BBA-BC5BCB68D3A9}">
      <dsp:nvSpPr>
        <dsp:cNvPr id="0" name=""/>
        <dsp:cNvSpPr/>
      </dsp:nvSpPr>
      <dsp:spPr>
        <a:xfrm>
          <a:off x="4938320" y="1348740"/>
          <a:ext cx="1566583" cy="17983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Parser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4938320" y="1348740"/>
        <a:ext cx="1566583" cy="1798320"/>
      </dsp:txXfrm>
    </dsp:sp>
    <dsp:sp modelId="{EF8294E1-416E-440C-81F7-B1BC6A8B0000}">
      <dsp:nvSpPr>
        <dsp:cNvPr id="0" name=""/>
        <dsp:cNvSpPr/>
      </dsp:nvSpPr>
      <dsp:spPr>
        <a:xfrm>
          <a:off x="6583233" y="1348740"/>
          <a:ext cx="1566583" cy="179832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Ausgabe in Ziel-</a:t>
          </a:r>
          <a:r>
            <a:rPr lang="de-DE" sz="2200" kern="1200" dirty="0" err="1" smtClean="0">
              <a:solidFill>
                <a:schemeClr val="tx1"/>
              </a:solidFill>
            </a:rPr>
            <a:t>sprache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6583233" y="1348740"/>
        <a:ext cx="1566583" cy="1798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8F07-8777-4932-8583-D706E36CB94B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1FA93-663D-4C6C-BE66-F0A2E96496B6}">
      <dsp:nvSpPr>
        <dsp:cNvPr id="0" name=""/>
        <dsp:cNvSpPr/>
      </dsp:nvSpPr>
      <dsp:spPr>
        <a:xfrm>
          <a:off x="864" y="1348740"/>
          <a:ext cx="2602964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>
              <a:solidFill>
                <a:schemeClr val="tx1"/>
              </a:solidFill>
            </a:rPr>
            <a:t>Quelltext in ZR</a:t>
          </a:r>
          <a:endParaRPr lang="de-DE" sz="3700" kern="1200" dirty="0">
            <a:solidFill>
              <a:schemeClr val="tx1"/>
            </a:solidFill>
          </a:endParaRPr>
        </a:p>
      </dsp:txBody>
      <dsp:txXfrm>
        <a:off x="864" y="1348740"/>
        <a:ext cx="2602964" cy="1798320"/>
      </dsp:txXfrm>
    </dsp:sp>
    <dsp:sp modelId="{C9F931C2-B7B4-4F59-9016-26F082E3D553}">
      <dsp:nvSpPr>
        <dsp:cNvPr id="0" name=""/>
        <dsp:cNvSpPr/>
      </dsp:nvSpPr>
      <dsp:spPr>
        <a:xfrm>
          <a:off x="2775217" y="1348740"/>
          <a:ext cx="2602964" cy="17983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>
              <a:solidFill>
                <a:schemeClr val="tx1"/>
              </a:solidFill>
            </a:rPr>
            <a:t>Scanner</a:t>
          </a:r>
          <a:endParaRPr lang="de-DE" sz="3700" kern="1200" dirty="0">
            <a:solidFill>
              <a:schemeClr val="tx1"/>
            </a:solidFill>
          </a:endParaRPr>
        </a:p>
      </dsp:txBody>
      <dsp:txXfrm>
        <a:off x="2775217" y="1348740"/>
        <a:ext cx="2602964" cy="1798320"/>
      </dsp:txXfrm>
    </dsp:sp>
    <dsp:sp modelId="{E7FE0E0D-90AA-43AE-8ADA-6D1483636983}">
      <dsp:nvSpPr>
        <dsp:cNvPr id="0" name=""/>
        <dsp:cNvSpPr/>
      </dsp:nvSpPr>
      <dsp:spPr>
        <a:xfrm>
          <a:off x="5549570" y="1348740"/>
          <a:ext cx="2602964" cy="17983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err="1" smtClean="0">
              <a:solidFill>
                <a:schemeClr val="tx1"/>
              </a:solidFill>
            </a:rPr>
            <a:t>Tokenliste</a:t>
          </a:r>
          <a:endParaRPr lang="de-DE" sz="3700" kern="1200" dirty="0">
            <a:solidFill>
              <a:schemeClr val="tx1"/>
            </a:solidFill>
          </a:endParaRPr>
        </a:p>
      </dsp:txBody>
      <dsp:txXfrm>
        <a:off x="5549570" y="1348740"/>
        <a:ext cx="2602964" cy="1798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8F07-8777-4932-8583-D706E36CB94B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1FA93-663D-4C6C-BE66-F0A2E96496B6}">
      <dsp:nvSpPr>
        <dsp:cNvPr id="0" name=""/>
        <dsp:cNvSpPr/>
      </dsp:nvSpPr>
      <dsp:spPr>
        <a:xfrm>
          <a:off x="171189" y="1348740"/>
          <a:ext cx="2446020" cy="17983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err="1" smtClean="0">
              <a:solidFill>
                <a:schemeClr val="tx1"/>
              </a:solidFill>
            </a:rPr>
            <a:t>Tokenliste</a:t>
          </a:r>
          <a:endParaRPr lang="de-DE" sz="3400" kern="1200" dirty="0">
            <a:solidFill>
              <a:schemeClr val="tx1"/>
            </a:solidFill>
          </a:endParaRPr>
        </a:p>
      </dsp:txBody>
      <dsp:txXfrm>
        <a:off x="171189" y="1348740"/>
        <a:ext cx="2446020" cy="1798320"/>
      </dsp:txXfrm>
    </dsp:sp>
    <dsp:sp modelId="{C9F931C2-B7B4-4F59-9016-26F082E3D553}">
      <dsp:nvSpPr>
        <dsp:cNvPr id="0" name=""/>
        <dsp:cNvSpPr/>
      </dsp:nvSpPr>
      <dsp:spPr>
        <a:xfrm>
          <a:off x="2853689" y="1348740"/>
          <a:ext cx="2446020" cy="17983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>
              <a:solidFill>
                <a:schemeClr val="tx1"/>
              </a:solidFill>
            </a:rPr>
            <a:t>Parser</a:t>
          </a:r>
          <a:endParaRPr lang="de-DE" sz="3400" kern="1200" dirty="0">
            <a:solidFill>
              <a:schemeClr val="tx1"/>
            </a:solidFill>
          </a:endParaRPr>
        </a:p>
      </dsp:txBody>
      <dsp:txXfrm>
        <a:off x="2853689" y="1348740"/>
        <a:ext cx="2446020" cy="1798320"/>
      </dsp:txXfrm>
    </dsp:sp>
    <dsp:sp modelId="{E7FE0E0D-90AA-43AE-8ADA-6D1483636983}">
      <dsp:nvSpPr>
        <dsp:cNvPr id="0" name=""/>
        <dsp:cNvSpPr/>
      </dsp:nvSpPr>
      <dsp:spPr>
        <a:xfrm>
          <a:off x="5536190" y="1348740"/>
          <a:ext cx="2446020" cy="179832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>
              <a:solidFill>
                <a:schemeClr val="tx1"/>
              </a:solidFill>
            </a:rPr>
            <a:t>#</a:t>
          </a:r>
          <a:r>
            <a:rPr lang="de-DE" sz="3400" kern="1200" dirty="0" err="1" smtClean="0">
              <a:solidFill>
                <a:schemeClr val="tx1"/>
              </a:solidFill>
            </a:rPr>
            <a:t>true</a:t>
          </a:r>
          <a:r>
            <a:rPr lang="de-DE" sz="3400" kern="1200" dirty="0" smtClean="0">
              <a:solidFill>
                <a:schemeClr val="tx1"/>
              </a:solidFill>
            </a:rPr>
            <a:t> </a:t>
          </a:r>
          <a:br>
            <a:rPr lang="de-DE" sz="3400" kern="1200" dirty="0" smtClean="0">
              <a:solidFill>
                <a:schemeClr val="tx1"/>
              </a:solidFill>
            </a:rPr>
          </a:br>
          <a:r>
            <a:rPr lang="de-DE" sz="3400" kern="1200" dirty="0" smtClean="0">
              <a:solidFill>
                <a:schemeClr val="tx1"/>
              </a:solidFill>
            </a:rPr>
            <a:t>oder</a:t>
          </a:r>
          <a:br>
            <a:rPr lang="de-DE" sz="3400" kern="1200" dirty="0" smtClean="0">
              <a:solidFill>
                <a:schemeClr val="tx1"/>
              </a:solidFill>
            </a:rPr>
          </a:br>
          <a:r>
            <a:rPr lang="de-DE" sz="3400" kern="1200" dirty="0" smtClean="0">
              <a:solidFill>
                <a:schemeClr val="tx1"/>
              </a:solidFill>
            </a:rPr>
            <a:t>(#</a:t>
          </a:r>
          <a:r>
            <a:rPr lang="de-DE" sz="3400" kern="1200" dirty="0" err="1" smtClean="0">
              <a:solidFill>
                <a:schemeClr val="tx1"/>
              </a:solidFill>
            </a:rPr>
            <a:t>false</a:t>
          </a:r>
          <a:r>
            <a:rPr lang="de-DE" sz="3400" kern="1200" dirty="0" smtClean="0">
              <a:solidFill>
                <a:schemeClr val="tx1"/>
              </a:solidFill>
            </a:rPr>
            <a:t>)</a:t>
          </a:r>
          <a:endParaRPr lang="de-DE" sz="3400" kern="1200" dirty="0">
            <a:solidFill>
              <a:schemeClr val="tx1"/>
            </a:solidFill>
          </a:endParaRPr>
        </a:p>
      </dsp:txBody>
      <dsp:txXfrm>
        <a:off x="5536190" y="1348740"/>
        <a:ext cx="2446020" cy="1798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B8F07-8777-4932-8583-D706E36CB94B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1FA93-663D-4C6C-BE66-F0A2E96496B6}">
      <dsp:nvSpPr>
        <dsp:cNvPr id="0" name=""/>
        <dsp:cNvSpPr/>
      </dsp:nvSpPr>
      <dsp:spPr>
        <a:xfrm>
          <a:off x="3583" y="1348740"/>
          <a:ext cx="1566583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Quelltext in ZR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3583" y="1348740"/>
        <a:ext cx="1566583" cy="1798320"/>
      </dsp:txXfrm>
    </dsp:sp>
    <dsp:sp modelId="{C9F931C2-B7B4-4F59-9016-26F082E3D553}">
      <dsp:nvSpPr>
        <dsp:cNvPr id="0" name=""/>
        <dsp:cNvSpPr/>
      </dsp:nvSpPr>
      <dsp:spPr>
        <a:xfrm>
          <a:off x="1648495" y="1348740"/>
          <a:ext cx="1566583" cy="17983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Scanner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1648495" y="1348740"/>
        <a:ext cx="1566583" cy="1798320"/>
      </dsp:txXfrm>
    </dsp:sp>
    <dsp:sp modelId="{E7FE0E0D-90AA-43AE-8ADA-6D1483636983}">
      <dsp:nvSpPr>
        <dsp:cNvPr id="0" name=""/>
        <dsp:cNvSpPr/>
      </dsp:nvSpPr>
      <dsp:spPr>
        <a:xfrm>
          <a:off x="3293408" y="1348740"/>
          <a:ext cx="1566583" cy="17983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tx1"/>
              </a:solidFill>
            </a:rPr>
            <a:t>Tokenliste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3293408" y="1348740"/>
        <a:ext cx="1566583" cy="1798320"/>
      </dsp:txXfrm>
    </dsp:sp>
    <dsp:sp modelId="{5730621A-E479-468B-9BBA-BC5BCB68D3A9}">
      <dsp:nvSpPr>
        <dsp:cNvPr id="0" name=""/>
        <dsp:cNvSpPr/>
      </dsp:nvSpPr>
      <dsp:spPr>
        <a:xfrm>
          <a:off x="4938320" y="1348740"/>
          <a:ext cx="1566583" cy="17983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Parser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4938320" y="1348740"/>
        <a:ext cx="1566583" cy="1798320"/>
      </dsp:txXfrm>
    </dsp:sp>
    <dsp:sp modelId="{EF8294E1-416E-440C-81F7-B1BC6A8B0000}">
      <dsp:nvSpPr>
        <dsp:cNvPr id="0" name=""/>
        <dsp:cNvSpPr/>
      </dsp:nvSpPr>
      <dsp:spPr>
        <a:xfrm>
          <a:off x="6583233" y="1348740"/>
          <a:ext cx="1566583" cy="179832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Ausgabe in Ziel-</a:t>
          </a:r>
          <a:r>
            <a:rPr lang="de-DE" sz="2200" kern="1200" dirty="0" err="1" smtClean="0">
              <a:solidFill>
                <a:schemeClr val="tx1"/>
              </a:solidFill>
            </a:rPr>
            <a:t>sprache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6583233" y="1348740"/>
        <a:ext cx="1566583" cy="179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9ABE3A-CABA-4912-9860-0E3423C634C0}" type="datetimeFigureOut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7D0868-58C7-4142-904D-19EEE9C5B9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ADE5F7-47C5-46F7-BE69-9C5F24D2CAC3}" type="datetimeFigureOut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7BECB1-56AB-4AAF-ADFC-7479788751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Einladung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Herrn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Drews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9F98C-40CB-4C7F-AF50-4E32F6CE109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FA4E8-C240-471C-A7BA-D9669BA73D1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wichtig, da Turtle, Comp., Infix/Präfix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FA4E8-C240-471C-A7BA-D9669BA73D1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de-DE" smtClean="0"/>
          </a:p>
          <a:p>
            <a:pPr marL="228600" indent="-228600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6B71EC-65FA-497D-81BC-2CF44DA292A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FB423-98B5-46EF-8B9C-1AC7DC9D893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56755-DB11-42E6-80D1-BDAF59034DC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79969-A014-4DD8-992D-6BCA4BA2DB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E803-96F8-4888-A419-14F6D6F8641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ym typeface="Wingdings" pitchFamily="2" charset="2"/>
              </a:rPr>
              <a:t>Gekürzte Punkte:</a:t>
            </a:r>
          </a:p>
          <a:p>
            <a:r>
              <a:rPr lang="de-DE" dirty="0" smtClean="0">
                <a:sym typeface="Wingdings" pitchFamily="2" charset="2"/>
              </a:rPr>
              <a:t>Visualisierung und deskriptives Vorgehen bei der </a:t>
            </a:r>
            <a:r>
              <a:rPr lang="de-DE" dirty="0" err="1" smtClean="0">
                <a:sym typeface="Wingdings" pitchFamily="2" charset="2"/>
              </a:rPr>
              <a:t>Compilerentwicklung</a:t>
            </a:r>
            <a:r>
              <a:rPr lang="de-DE" dirty="0" smtClean="0">
                <a:sym typeface="Wingdings" pitchFamily="2" charset="2"/>
              </a:rPr>
              <a:t> mit VCC</a:t>
            </a:r>
          </a:p>
          <a:p>
            <a:r>
              <a:rPr lang="de-DE" dirty="0" smtClean="0">
                <a:sym typeface="Wingdings" pitchFamily="2" charset="2"/>
              </a:rPr>
              <a:t>automatisierte Umsetzung in lauffähigen Compiler</a:t>
            </a:r>
          </a:p>
          <a:p>
            <a:r>
              <a:rPr lang="de-DE" dirty="0" smtClean="0"/>
              <a:t>Übersetzungsprozess im T-Diagramm = Rückkehr zur Modellierungsebene</a:t>
            </a:r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F6CF0-24A0-4F59-9E8A-418C98B7B17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955CD6-51B5-4BE2-B724-06AA05D4665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E83D3-0EB0-4DDC-9474-D9F62027DFF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52374-7674-467E-826A-D0A2133907F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27C147-4977-4744-91A3-99E489F21B57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E4B7F5-3194-42E1-8281-05A078B41C22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08B96E-A587-4341-8B7B-676581D6047B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B01A2-8F66-497B-830B-AA4B4741238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ABDEE-8FE4-43C7-AD1F-95526318F1B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1DC02-40AB-4063-B3B5-CB028351415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9AFC2-9069-479A-9A3B-8F74A2B06D7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C72CB-B577-43FF-8474-5828105462F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B4533-86AC-4469-88AB-E7278B5AA6B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A3AAEF-75FA-4D39-956B-44409F83CBC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E83D3-0EB0-4DDC-9474-D9F62027DFF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90852-C349-4321-BB47-D62110DEE3C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D10A2-4968-4FCE-AF21-5A76712CCBA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Vollständige Grammatik angeben! </a:t>
            </a:r>
            <a:r>
              <a:rPr lang="de-DE" dirty="0" err="1" smtClean="0"/>
              <a:t>kfG</a:t>
            </a:r>
            <a:r>
              <a:rPr lang="de-DE" dirty="0" smtClean="0"/>
              <a:t> Edit – Definition verwenden!</a:t>
            </a:r>
            <a:r>
              <a:rPr lang="de-DE" baseline="0" dirty="0" smtClean="0"/>
              <a:t> </a:t>
            </a:r>
            <a:r>
              <a:rPr lang="de-DE" dirty="0" smtClean="0"/>
              <a:t>Wichtig</a:t>
            </a:r>
            <a:r>
              <a:rPr lang="de-DE" dirty="0" smtClean="0"/>
              <a:t>,</a:t>
            </a:r>
            <a:r>
              <a:rPr lang="de-DE" baseline="0" dirty="0" smtClean="0"/>
              <a:t> da später andere Terminale gelten!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E692F-D397-4F2A-9D86-42CB5983200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A023D-7379-4449-BD7A-AEBFF23F5239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82C8E-4677-4815-A286-E47DB2A2F77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45689-5566-4720-A5C8-1773AFB5387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5F28FC-A380-4F2D-AF0F-FE906232674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A023D-7379-4449-BD7A-AEBFF23F5239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5608A-1FAA-4E45-87F1-0D412018980E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30C1C-950F-4A1D-833C-5A97969F3849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52374-7674-467E-826A-D0A2133907F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Demo:  </a:t>
            </a:r>
            <a:r>
              <a:rPr lang="de-DE" dirty="0" err="1" smtClean="0"/>
              <a:t>kfG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NKA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5F28FC-A380-4F2D-AF0F-FE906232674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8C9A6-9206-40ED-9A5E-CA94CA5BAC11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6764-00C3-4685-B65F-4AC1DED1D3E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82EC2-9E7E-4839-A0B5-63E43424753D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BFB2A-2208-48C0-B03E-9CC2932D0C7E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60A45-EB35-49BD-8E79-EB0D609A5E4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F6263-BD40-48D3-928E-655A11E5A97A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Demo: zr-verkuerzt.exe –t zr-input.txt</a:t>
            </a:r>
          </a:p>
          <a:p>
            <a:r>
              <a:rPr lang="de-DE" smtClean="0"/>
              <a:t>ggf. auch einen Syntaxfehler (in zr-input.txt) zeigen</a:t>
            </a:r>
          </a:p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899E7-877D-4F94-839C-D66D0CCB5502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D70DC-65FD-4DAF-86DF-71FED614D8B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2A239-BA6D-4F4E-B7CD-E600E21BF231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18031-5265-4968-8C0D-F05419BA72F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8C935E-63A1-48C8-BF91-86553B86B645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BCD31-5F46-43A7-A70E-AE0AC15BC1A1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5E38B-2F8A-4E8E-A0C6-752FFC64CB35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C4A3F-5251-4CD2-BA9E-6A5BECD4C888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7C446-B293-401A-83B5-AF331030588D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5666-E96F-4769-8890-C29D2CEBFFB8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5666-E96F-4769-8890-C29D2CEBFFB8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3F6EC-8624-46DF-9E18-590F2FE2341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C8881-F0FD-4531-AE49-07ACC4642E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0C5E-231E-4001-BAEF-754BD8D545C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Unterer Teil: TM – wird hier nicht behandelt, obwohl </a:t>
            </a:r>
            <a:r>
              <a:rPr lang="de-DE" dirty="0" err="1" smtClean="0"/>
              <a:t>AtoCC</a:t>
            </a:r>
            <a:r>
              <a:rPr lang="de-DE" dirty="0" smtClean="0"/>
              <a:t> dieses</a:t>
            </a:r>
            <a:r>
              <a:rPr lang="de-DE" baseline="0" dirty="0" smtClean="0"/>
              <a:t> Modell bereitstellt.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FA4E8-C240-471C-A7BA-D9669BA73D1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3780E9-A629-45F9-866C-74EECE134545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BFC8C8-D8F5-4A19-8456-C3D84DF228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479B-2AC9-4CCA-A1D0-D248C99DFF4C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0398-502A-4904-8D5E-772911EEBE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043DF-F24E-47D1-99A8-D3AD105B223C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C938-FEE2-43D1-B86F-BA29AD8D6C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3C0B-80BA-4DC3-A584-E4D63E5E1CB5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EA13-1F3A-405C-8FBF-29E806C803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D4ED-17BC-421E-A02B-D44253C04600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454D-216C-4276-82A7-CE2CEBF7A0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3C53-63E7-4FEF-A3A4-FBB147FBC32F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648237-526D-4D63-BEBB-04318DD9C1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9A3D59-D1A0-4FED-B29F-AEF22E32FF36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9A9A20-7218-46F8-A747-60114F9D3D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088AA4-248B-4464-A8C5-A5AED1E639C4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26E3BE-BDEA-4629-BF78-B292DB4185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59BA-A964-4BBF-A26C-61626885A146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6152-E665-4795-986D-3AE2D41691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0F20-8B8F-42CB-8C0C-E6C41BFFFE25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463697-A224-46EE-97CC-2EC63BC95B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56D1-7AEC-4145-9B69-B720DC0D39DD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14FB-63AA-4942-9583-F6893D8259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C6403-9549-4E25-8FD7-5E499B47CB8F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D25A352-2DEC-427F-9F14-123F0EE4F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01797-C794-419A-8491-D6109618A4F6}" type="datetime1">
              <a:rPr lang="de-DE"/>
              <a:pPr>
                <a:defRPr/>
              </a:pPr>
              <a:t>22.02.2010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8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9054F-0A6F-4247-A8D8-FD4FE02B1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18" r:id="rId2"/>
    <p:sldLayoutId id="2147484024" r:id="rId3"/>
    <p:sldLayoutId id="2147484025" r:id="rId4"/>
    <p:sldLayoutId id="2147484026" r:id="rId5"/>
    <p:sldLayoutId id="2147484019" r:id="rId6"/>
    <p:sldLayoutId id="2147484027" r:id="rId7"/>
    <p:sldLayoutId id="2147484020" r:id="rId8"/>
    <p:sldLayoutId id="2147484028" r:id="rId9"/>
    <p:sldLayoutId id="2147484021" r:id="rId10"/>
    <p:sldLayoutId id="2147484029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E0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Bundesland_(Deutschland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oberstufeninformatik.de/Lehrplaene.htm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genesis-x7.de/atocc/atocc_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032000"/>
            <a:ext cx="1143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Untertitel 2"/>
          <p:cNvSpPr txBox="1">
            <a:spLocks/>
          </p:cNvSpPr>
          <p:nvPr/>
        </p:nvSpPr>
        <p:spPr bwMode="auto">
          <a:xfrm>
            <a:off x="285720" y="214290"/>
            <a:ext cx="8001024" cy="10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de-DE" sz="2400" b="1" dirty="0">
                <a:solidFill>
                  <a:schemeClr val="bg1"/>
                </a:solidFill>
              </a:rPr>
              <a:t>Fortbildungsveranstaltung </a:t>
            </a:r>
            <a:r>
              <a:rPr lang="de-DE" sz="2400" b="1" dirty="0" smtClean="0">
                <a:solidFill>
                  <a:schemeClr val="bg1"/>
                </a:solidFill>
              </a:rPr>
              <a:t>am </a:t>
            </a:r>
            <a:r>
              <a:rPr lang="de-DE" sz="2400" b="1" dirty="0" err="1" smtClean="0">
                <a:solidFill>
                  <a:schemeClr val="bg1"/>
                </a:solidFill>
              </a:rPr>
              <a:t>Thillm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de-DE" dirty="0" smtClean="0"/>
              <a:t>Arbeitsbereich Medien und Informationstechnologien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222" name="Textfeld 8"/>
          <p:cNvSpPr txBox="1">
            <a:spLocks noChangeArrowheads="1"/>
          </p:cNvSpPr>
          <p:nvPr/>
        </p:nvSpPr>
        <p:spPr bwMode="auto">
          <a:xfrm>
            <a:off x="2857500" y="6143625"/>
            <a:ext cx="5961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/>
              <a:t>Christian Wagenknecht, Michael Hielscher</a:t>
            </a:r>
          </a:p>
        </p:txBody>
      </p:sp>
      <p:sp>
        <p:nvSpPr>
          <p:cNvPr id="9223" name="Textfeld 9"/>
          <p:cNvSpPr txBox="1">
            <a:spLocks noChangeArrowheads="1"/>
          </p:cNvSpPr>
          <p:nvPr/>
        </p:nvSpPr>
        <p:spPr bwMode="auto">
          <a:xfrm>
            <a:off x="-142875" y="6215063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 </a:t>
            </a:r>
            <a:r>
              <a:rPr lang="de-DE" sz="1600" dirty="0" smtClean="0"/>
              <a:t>Bad Berka, </a:t>
            </a:r>
            <a:r>
              <a:rPr lang="de-DE" sz="1600" dirty="0"/>
              <a:t>am </a:t>
            </a:r>
            <a:r>
              <a:rPr lang="de-DE" sz="1600" dirty="0" smtClean="0"/>
              <a:t>24.02.10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221672" y="3360420"/>
          <a:ext cx="2700655" cy="137160"/>
        </p:xfrm>
        <a:graphic>
          <a:graphicData uri="http://schemas.openxmlformats.org/drawingml/2006/table">
            <a:tbl>
              <a:tblPr/>
              <a:tblGrid>
                <a:gridCol w="27006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4" name="Picture 8" descr="thillm_logo_Briefkop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900" y="714356"/>
            <a:ext cx="2705100" cy="538162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214546" y="2071678"/>
            <a:ext cx="6429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Einführung in das Themengebiet "Formale Sprachen und Automaten" am Beispiel der Lernumgebung </a:t>
            </a:r>
            <a:r>
              <a:rPr lang="de-DE" sz="3200" dirty="0" err="1"/>
              <a:t>AtoCC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7816877" cy="990600"/>
          </a:xfrm>
        </p:spPr>
        <p:txBody>
          <a:bodyPr/>
          <a:lstStyle/>
          <a:p>
            <a:r>
              <a:rPr lang="de-DE" sz="2400" b="1" i="1" dirty="0" smtClean="0">
                <a:solidFill>
                  <a:srgbClr val="FC9204"/>
                </a:solidFill>
              </a:rPr>
              <a:t>Inhaltliche Kompetenzen lt. Lehrplan (7.3)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517508-AE91-41AC-AC8A-03858A991C9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06736"/>
            <a:ext cx="6357982" cy="525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unten 4"/>
          <p:cNvSpPr/>
          <p:nvPr/>
        </p:nvSpPr>
        <p:spPr>
          <a:xfrm rot="5400000">
            <a:off x="7500958" y="5214950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16200000">
            <a:off x="642910" y="5715016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7816877" cy="990600"/>
          </a:xfrm>
        </p:spPr>
        <p:txBody>
          <a:bodyPr/>
          <a:lstStyle/>
          <a:p>
            <a:r>
              <a:rPr lang="de-DE" sz="2400" b="1" i="1" dirty="0" smtClean="0">
                <a:solidFill>
                  <a:srgbClr val="FC9204"/>
                </a:solidFill>
              </a:rPr>
              <a:t>Inhaltliche Kompetenzen lt. Lehrplan (7.3)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517508-AE91-41AC-AC8A-03858A991C9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75638"/>
            <a:ext cx="7000924" cy="53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unten 4"/>
          <p:cNvSpPr/>
          <p:nvPr/>
        </p:nvSpPr>
        <p:spPr>
          <a:xfrm rot="16200000">
            <a:off x="642910" y="3786190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16200000">
            <a:off x="857224" y="4643446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800" b="1" i="1" dirty="0" smtClean="0">
                <a:solidFill>
                  <a:srgbClr val="FC9204"/>
                </a:solidFill>
              </a:rPr>
              <a:t>TI-Inhalte in der Schulinformatik:</a:t>
            </a:r>
            <a:br>
              <a:rPr lang="de-DE" sz="2800" b="1" i="1" dirty="0" smtClean="0">
                <a:solidFill>
                  <a:srgbClr val="FC9204"/>
                </a:solidFill>
              </a:rPr>
            </a:br>
            <a:r>
              <a:rPr lang="de-DE" sz="2800" b="1" i="1" dirty="0" smtClean="0">
                <a:solidFill>
                  <a:srgbClr val="FC9204"/>
                </a:solidFill>
              </a:rPr>
              <a:t>	Probleme und Chancen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286780" cy="4929209"/>
          </a:xfrm>
        </p:spPr>
        <p:txBody>
          <a:bodyPr>
            <a:noAutofit/>
          </a:bodyPr>
          <a:lstStyle/>
          <a:p>
            <a:pPr>
              <a:buSzPct val="100000"/>
              <a:buFont typeface="Wingdings" pitchFamily="2" charset="2"/>
              <a:buChar char="à"/>
              <a:defRPr/>
            </a:pPr>
            <a:r>
              <a:rPr lang="de-DE" sz="2000" u="sng" dirty="0" smtClean="0">
                <a:solidFill>
                  <a:srgbClr val="0070C0"/>
                </a:solidFill>
              </a:rPr>
              <a:t>Problem mit Zeit-Inhalts-Relation</a:t>
            </a:r>
            <a:endParaRPr lang="de-DE" sz="1800" dirty="0" smtClean="0"/>
          </a:p>
          <a:p>
            <a:pPr>
              <a:buSzPct val="100000"/>
              <a:buFont typeface="Wingdings" pitchFamily="2" charset="2"/>
              <a:buChar char="à"/>
              <a:defRPr/>
            </a:pPr>
            <a:r>
              <a:rPr lang="de-DE" sz="2000" dirty="0" smtClean="0">
                <a:solidFill>
                  <a:srgbClr val="0070C0"/>
                </a:solidFill>
              </a:rPr>
              <a:t>Manche </a:t>
            </a:r>
            <a:r>
              <a:rPr lang="de-DE" sz="2000" i="1" dirty="0" smtClean="0">
                <a:solidFill>
                  <a:srgbClr val="0070C0"/>
                </a:solidFill>
              </a:rPr>
              <a:t>Lehrende</a:t>
            </a:r>
            <a:r>
              <a:rPr lang="de-DE" sz="2000" dirty="0" smtClean="0">
                <a:solidFill>
                  <a:srgbClr val="0070C0"/>
                </a:solidFill>
              </a:rPr>
              <a:t> mögen es nicht. – </a:t>
            </a:r>
            <a:r>
              <a:rPr lang="de-DE" sz="2000" u="sng" dirty="0" smtClean="0">
                <a:solidFill>
                  <a:srgbClr val="0070C0"/>
                </a:solidFill>
              </a:rPr>
              <a:t>Motivationsproblem</a:t>
            </a:r>
          </a:p>
          <a:p>
            <a:pPr>
              <a:buSzPct val="100000"/>
              <a:buFont typeface="Wingdings" pitchFamily="2" charset="2"/>
              <a:buChar char="à"/>
              <a:defRPr/>
            </a:pPr>
            <a:r>
              <a:rPr lang="de-DE" sz="2000" dirty="0" smtClean="0">
                <a:solidFill>
                  <a:srgbClr val="0070C0"/>
                </a:solidFill>
              </a:rPr>
              <a:t>Manche </a:t>
            </a:r>
            <a:r>
              <a:rPr lang="de-DE" sz="2000" i="1" dirty="0" smtClean="0">
                <a:solidFill>
                  <a:srgbClr val="0070C0"/>
                </a:solidFill>
              </a:rPr>
              <a:t>Lehrende</a:t>
            </a:r>
            <a:r>
              <a:rPr lang="de-DE" sz="2000" dirty="0" smtClean="0">
                <a:solidFill>
                  <a:srgbClr val="0070C0"/>
                </a:solidFill>
              </a:rPr>
              <a:t> können es nicht richtig. – </a:t>
            </a:r>
            <a:r>
              <a:rPr lang="de-DE" sz="2000" u="sng" dirty="0" smtClean="0">
                <a:solidFill>
                  <a:srgbClr val="0070C0"/>
                </a:solidFill>
              </a:rPr>
              <a:t>Qualifikationsproblem</a:t>
            </a:r>
          </a:p>
          <a:p>
            <a:pPr>
              <a:buSzPct val="100000"/>
              <a:buFont typeface="Wingdings" pitchFamily="2" charset="2"/>
              <a:buChar char="à"/>
              <a:defRPr/>
            </a:pPr>
            <a:r>
              <a:rPr lang="de-DE" sz="2000" i="1" dirty="0" err="1" smtClean="0">
                <a:solidFill>
                  <a:srgbClr val="0070C0"/>
                </a:solidFill>
                <a:sym typeface="Wingdings" pitchFamily="2" charset="2"/>
              </a:rPr>
              <a:t>SchülerInnen</a:t>
            </a:r>
            <a:r>
              <a:rPr lang="de-DE" sz="2000" i="1" dirty="0" smtClean="0">
                <a:solidFill>
                  <a:srgbClr val="0070C0"/>
                </a:solidFill>
                <a:sym typeface="Wingdings" pitchFamily="2" charset="2"/>
              </a:rPr>
              <a:t>/Studierende</a:t>
            </a:r>
            <a:r>
              <a:rPr lang="de-DE" sz="2000" dirty="0" smtClean="0">
                <a:solidFill>
                  <a:srgbClr val="0070C0"/>
                </a:solidFill>
              </a:rPr>
              <a:t> fragen gelegentlich: "Wann geht es denn nun endlich richtig los mit der Informatik? Ach so, das ist es schon." </a:t>
            </a:r>
            <a:r>
              <a:rPr lang="de-DE" sz="2000" dirty="0" smtClean="0">
                <a:solidFill>
                  <a:srgbClr val="0070C0"/>
                </a:solidFill>
                <a:sym typeface="Wingdings" pitchFamily="2" charset="2"/>
              </a:rPr>
              <a:t> - </a:t>
            </a:r>
            <a:r>
              <a:rPr lang="de-DE" sz="2000" u="sng" dirty="0" smtClean="0">
                <a:solidFill>
                  <a:srgbClr val="0070C0"/>
                </a:solidFill>
                <a:sym typeface="Wingdings" pitchFamily="2" charset="2"/>
              </a:rPr>
              <a:t>Vermittlungsproblem</a:t>
            </a:r>
          </a:p>
          <a:p>
            <a:pPr>
              <a:buClr>
                <a:srgbClr val="FD8A0B"/>
              </a:buClr>
              <a:buNone/>
              <a:defRPr/>
            </a:pPr>
            <a:r>
              <a:rPr lang="de-DE" sz="2000" dirty="0" smtClean="0">
                <a:sym typeface="Wingdings" pitchFamily="2" charset="2"/>
              </a:rPr>
              <a:t>"</a:t>
            </a:r>
            <a:r>
              <a:rPr lang="de-DE" sz="2000" u="sng" dirty="0" smtClean="0">
                <a:sym typeface="Wingdings" pitchFamily="2" charset="2"/>
              </a:rPr>
              <a:t>Ergebnis</a:t>
            </a:r>
            <a:r>
              <a:rPr lang="de-DE" sz="2000" dirty="0" smtClean="0">
                <a:sym typeface="Wingdings" pitchFamily="2" charset="2"/>
              </a:rPr>
              <a:t>": Wenn möglich, TI weglassen. </a:t>
            </a:r>
          </a:p>
          <a:p>
            <a:pPr>
              <a:buClr>
                <a:srgbClr val="FD8A0B"/>
              </a:buClr>
              <a:buNone/>
              <a:defRPr/>
            </a:pPr>
            <a:r>
              <a:rPr lang="de-DE" sz="2000" dirty="0" smtClean="0">
                <a:sym typeface="Wingdings" pitchFamily="2" charset="2"/>
              </a:rPr>
              <a:t>    (Dumm, dass techn. Inf. 7.1 oder </a:t>
            </a:r>
            <a:r>
              <a:rPr lang="de-DE" sz="2000" dirty="0" err="1" smtClean="0">
                <a:sym typeface="Wingdings" pitchFamily="2" charset="2"/>
              </a:rPr>
              <a:t>logikorient</a:t>
            </a:r>
            <a:r>
              <a:rPr lang="de-DE" sz="2000" dirty="0" smtClean="0">
                <a:sym typeface="Wingdings" pitchFamily="2" charset="2"/>
              </a:rPr>
              <a:t>. </a:t>
            </a:r>
            <a:r>
              <a:rPr lang="de-DE" sz="2000" dirty="0" err="1" smtClean="0">
                <a:sym typeface="Wingdings" pitchFamily="2" charset="2"/>
              </a:rPr>
              <a:t>Progr</a:t>
            </a:r>
            <a:r>
              <a:rPr lang="de-DE" sz="2000" dirty="0" smtClean="0">
                <a:sym typeface="Wingdings" pitchFamily="2" charset="2"/>
              </a:rPr>
              <a:t>. 7.2 auch nicht so toll sind.)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					</a:t>
            </a:r>
            <a:r>
              <a:rPr lang="de-DE" sz="2000" dirty="0" smtClean="0">
                <a:solidFill>
                  <a:srgbClr val="FF0000"/>
                </a:solidFill>
                <a:sym typeface="Wingdings" pitchFamily="2" charset="2"/>
              </a:rPr>
              <a:t>FALSCH!!!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DE" sz="2000" b="1" dirty="0" smtClean="0">
                <a:solidFill>
                  <a:srgbClr val="FF7401"/>
                </a:solidFill>
                <a:sym typeface="Wingdings" pitchFamily="2" charset="2"/>
              </a:rPr>
              <a:t>Chance</a:t>
            </a:r>
            <a:r>
              <a:rPr lang="de-DE" sz="2000" dirty="0" smtClean="0">
                <a:sym typeface="Wingdings" pitchFamily="2" charset="2"/>
              </a:rPr>
              <a:t>:</a:t>
            </a:r>
            <a:r>
              <a:rPr lang="de-DE" sz="2000" dirty="0" smtClean="0">
                <a:solidFill>
                  <a:srgbClr val="00B050"/>
                </a:solidFill>
                <a:sym typeface="Wingdings" pitchFamily="2" charset="2"/>
              </a:rPr>
              <a:t>  </a:t>
            </a:r>
            <a:r>
              <a:rPr lang="de-DE" sz="2000" b="1" dirty="0" smtClean="0">
                <a:solidFill>
                  <a:srgbClr val="00B050"/>
                </a:solidFill>
                <a:sym typeface="Wingdings" pitchFamily="2" charset="2"/>
              </a:rPr>
              <a:t>Informatik als Wissenschaft repräsentieren! </a:t>
            </a:r>
            <a:r>
              <a:rPr lang="de-DE" sz="2000" dirty="0" smtClean="0">
                <a:solidFill>
                  <a:srgbClr val="00B050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(wie Mathematik und Naturwissenschaften)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Sonst: Studienabbrecher als konkrete Folge!!</a:t>
            </a:r>
            <a:endParaRPr lang="de-DE" sz="2000" dirty="0" smtClean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546FAD0-2C04-4851-9A7C-DCFE02A9C21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800" b="1" i="1" dirty="0" smtClean="0">
                <a:solidFill>
                  <a:srgbClr val="FC9204"/>
                </a:solidFill>
              </a:rPr>
              <a:t>Drei Irrtümer </a:t>
            </a:r>
            <a:r>
              <a:rPr lang="de-DE" sz="2800" i="1" dirty="0" smtClean="0">
                <a:solidFill>
                  <a:srgbClr val="FC9204"/>
                </a:solidFill>
              </a:rPr>
              <a:t>als Reaktion auf die Problemlage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572528" cy="4357718"/>
          </a:xfrm>
        </p:spPr>
        <p:txBody>
          <a:bodyPr/>
          <a:lstStyle/>
          <a:p>
            <a:r>
              <a:rPr lang="de-DE" sz="2200" dirty="0" smtClean="0">
                <a:solidFill>
                  <a:srgbClr val="FF0000"/>
                </a:solidFill>
              </a:rPr>
              <a:t>Von allem ein bisschen</a:t>
            </a:r>
            <a:r>
              <a:rPr lang="de-DE" sz="2200" dirty="0" smtClean="0"/>
              <a:t>    </a:t>
            </a:r>
            <a:r>
              <a:rPr lang="de-DE" sz="2200" dirty="0" smtClean="0">
                <a:solidFill>
                  <a:srgbClr val="00B050"/>
                </a:solidFill>
              </a:rPr>
              <a:t> So bitte nicht!!!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LP: 7.3 </a:t>
            </a:r>
            <a:r>
              <a:rPr lang="de-DE" sz="2200" b="1" dirty="0" smtClean="0"/>
              <a:t>Einblick in </a:t>
            </a:r>
            <a:r>
              <a:rPr lang="de-DE" sz="2200" dirty="0" smtClean="0"/>
              <a:t>formale Sprachen</a:t>
            </a:r>
            <a:br>
              <a:rPr lang="de-DE" sz="2200" dirty="0" smtClean="0"/>
            </a:br>
            <a:r>
              <a:rPr lang="de-DE" sz="2200" u="sng" dirty="0" smtClean="0"/>
              <a:t>Alternative</a:t>
            </a:r>
            <a:r>
              <a:rPr lang="de-DE" sz="2200" dirty="0" smtClean="0"/>
              <a:t>: 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Für Kerninhalte zeigen, dass sie Biss haben! </a:t>
            </a:r>
            <a:endParaRPr lang="de-DE" sz="2200" dirty="0" smtClean="0"/>
          </a:p>
          <a:p>
            <a:r>
              <a:rPr lang="de-DE" sz="2200" dirty="0" smtClean="0">
                <a:solidFill>
                  <a:srgbClr val="FF0000"/>
                </a:solidFill>
              </a:rPr>
              <a:t>Zuerst die Theorie, dann die Praxis   </a:t>
            </a:r>
            <a:r>
              <a:rPr lang="de-DE" sz="2200" dirty="0" smtClean="0">
                <a:solidFill>
                  <a:srgbClr val="00B050"/>
                </a:solidFill>
              </a:rPr>
              <a:t> So bitte nicht!!!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Anwendung "Compiler" NACHDEM die Theorie vermittelt wurde</a:t>
            </a:r>
            <a:br>
              <a:rPr lang="de-DE" sz="2200" dirty="0" smtClean="0"/>
            </a:br>
            <a:r>
              <a:rPr lang="de-DE" sz="2200" u="sng" dirty="0" smtClean="0"/>
              <a:t>Alternative</a:t>
            </a:r>
            <a:r>
              <a:rPr lang="de-DE" sz="2200" dirty="0" smtClean="0"/>
              <a:t>: </a:t>
            </a:r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FSuA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-Theorie mit </a:t>
            </a:r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automat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de-DE" sz="2200" dirty="0" err="1" smtClean="0">
                <a:solidFill>
                  <a:schemeClr val="accent2">
                    <a:lumMod val="75000"/>
                  </a:schemeClr>
                </a:solidFill>
              </a:rPr>
              <a:t>Compilerbau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 verzahnen 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bedarfsorientiertes Lernen</a:t>
            </a:r>
            <a:endParaRPr lang="de-DE" sz="2200" dirty="0" smtClean="0"/>
          </a:p>
          <a:p>
            <a:r>
              <a:rPr lang="de-DE" sz="2200" dirty="0" smtClean="0">
                <a:solidFill>
                  <a:srgbClr val="FF0000"/>
                </a:solidFill>
              </a:rPr>
              <a:t>Sogenannter "Praxisbezug"   </a:t>
            </a:r>
            <a:r>
              <a:rPr lang="de-DE" sz="2200" dirty="0" smtClean="0">
                <a:solidFill>
                  <a:srgbClr val="00B050"/>
                </a:solidFill>
              </a:rPr>
              <a:t> So bitte nicht!!!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"Endliche Automaten als Modelle realer Automaten" (LP, S. 26) </a:t>
            </a: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dirty="0" smtClean="0"/>
              <a:t>Automaten mit Ausgabe (</a:t>
            </a:r>
            <a:r>
              <a:rPr lang="de-DE" sz="2200" dirty="0" err="1" smtClean="0"/>
              <a:t>Mealy</a:t>
            </a:r>
            <a:r>
              <a:rPr lang="de-DE" sz="2200" dirty="0" smtClean="0"/>
              <a:t>, Moore)</a:t>
            </a:r>
            <a:br>
              <a:rPr lang="de-DE" sz="2200" dirty="0" smtClean="0"/>
            </a:br>
            <a:r>
              <a:rPr lang="de-DE" sz="2200" u="sng" dirty="0" smtClean="0"/>
              <a:t> Alternative</a:t>
            </a:r>
            <a:r>
              <a:rPr lang="de-DE" sz="2200" dirty="0" smtClean="0"/>
              <a:t>: 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Automaten als adäquate Beschreibungsmittel des Akzeptanzprozesses für Sprachen</a:t>
            </a:r>
            <a:endParaRPr lang="de-DE" sz="2200" dirty="0" smtClean="0"/>
          </a:p>
          <a:p>
            <a:pPr>
              <a:buNone/>
            </a:pPr>
            <a:endParaRPr lang="de-DE" sz="2400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0505B0-011F-4E75-8938-2373C29FF95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86116" y="6072206"/>
            <a:ext cx="533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Im Workshop geht es um diese Alternativen!!!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b="1" i="1" smtClean="0">
                <a:solidFill>
                  <a:srgbClr val="FC9204"/>
                </a:solidFill>
              </a:rPr>
              <a:t>Didaktische Software für TI</a:t>
            </a:r>
            <a:endParaRPr lang="de-DE" sz="3200" b="1" i="1" smtClean="0">
              <a:solidFill>
                <a:srgbClr val="FC9204"/>
              </a:solidFill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88350" cy="4495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§"/>
            </a:pPr>
            <a:r>
              <a:rPr lang="en-US" sz="2400" b="1" smtClean="0"/>
              <a:t>in </a:t>
            </a:r>
            <a:r>
              <a:rPr lang="de-DE" sz="2400" b="1" smtClean="0"/>
              <a:t>Schulen</a:t>
            </a:r>
            <a:r>
              <a:rPr lang="en-US" sz="2400" b="1" smtClean="0"/>
              <a:t>: 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2400" smtClean="0"/>
              <a:t>diverse Simulationstools oder Lernumgebungen, wie Kara; </a:t>
            </a:r>
            <a:r>
              <a:rPr lang="de-DE" sz="2400" smtClean="0"/>
              <a:t>meist von enthusiastischen LehrerInnen entwickelt</a:t>
            </a:r>
            <a:br>
              <a:rPr lang="de-DE" sz="2400" smtClean="0"/>
            </a:br>
            <a:endParaRPr lang="de-DE" sz="2400" u="sng" smtClean="0"/>
          </a:p>
          <a:p>
            <a:pPr>
              <a:buSzPct val="110000"/>
              <a:buFont typeface="Wingdings" pitchFamily="2" charset="2"/>
              <a:buChar char="§"/>
            </a:pPr>
            <a:r>
              <a:rPr lang="de-DE" sz="2400" b="1" smtClean="0"/>
              <a:t>in Hochschulen:</a:t>
            </a:r>
            <a:r>
              <a:rPr lang="de-DE" sz="2400" u="sng" smtClean="0"/>
              <a:t>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Systeme für die Lehre, </a:t>
            </a:r>
            <a:br>
              <a:rPr lang="de-DE" sz="2400" smtClean="0"/>
            </a:br>
            <a:r>
              <a:rPr lang="de-DE" sz="2400" smtClean="0"/>
              <a:t>wie JFLAP </a:t>
            </a:r>
            <a:br>
              <a:rPr lang="de-DE" sz="2400" smtClean="0"/>
            </a:b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LEX und YACC für die </a:t>
            </a:r>
            <a:br>
              <a:rPr lang="de-DE" sz="2400" smtClean="0"/>
            </a:br>
            <a:r>
              <a:rPr lang="de-DE" sz="2400" smtClean="0"/>
              <a:t>Hand des Ingenieurs</a:t>
            </a:r>
          </a:p>
          <a:p>
            <a:pPr>
              <a:buSzPct val="100000"/>
              <a:buFont typeface="Wingdings" pitchFamily="2" charset="2"/>
              <a:buNone/>
            </a:pPr>
            <a:r>
              <a:rPr lang="de-DE" sz="2400" smtClean="0"/>
              <a:t/>
            </a:r>
            <a:br>
              <a:rPr lang="de-DE" sz="2400" smtClean="0"/>
            </a:br>
            <a:endParaRPr lang="de-DE" sz="24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FD136EE-99FB-4193-B836-5B5F76A59BA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2976563"/>
            <a:ext cx="4691062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857750" y="6143625"/>
            <a:ext cx="3929063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dirty="0"/>
              <a:t>Simulationstool – Bildungsserver Hessen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b="1" i="1" smtClean="0">
                <a:solidFill>
                  <a:srgbClr val="FC9204"/>
                </a:solidFill>
              </a:rPr>
              <a:t>Defizite existierender Systeme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61950" indent="-361950">
              <a:buSzPct val="100000"/>
              <a:buFont typeface="Wingdings" pitchFamily="2" charset="2"/>
              <a:buChar char="§"/>
              <a:defRPr/>
            </a:pPr>
            <a:r>
              <a:rPr lang="de-DE" sz="2800" dirty="0" smtClean="0"/>
              <a:t>Systeme bzw. separate Module thematisieren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Einzelaspekte</a:t>
            </a:r>
            <a:r>
              <a:rPr lang="de-DE" sz="2800" dirty="0" smtClean="0"/>
              <a:t> </a:t>
            </a:r>
          </a:p>
          <a:p>
            <a:pPr marL="361950" indent="-361950">
              <a:buSzPct val="100000"/>
              <a:buFont typeface="Wingdings" pitchFamily="2" charset="2"/>
              <a:buChar char="§"/>
              <a:defRPr/>
            </a:pP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nicht definitionskonform </a:t>
            </a:r>
            <a:r>
              <a:rPr lang="de-DE" sz="2800" dirty="0" smtClean="0"/>
              <a:t>und/oder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nicht an Lernprozessen orientiert</a:t>
            </a:r>
            <a:r>
              <a:rPr lang="de-DE" sz="2800" dirty="0" smtClean="0"/>
              <a:t>, sondern die Prozess-Simulation dominiert</a:t>
            </a:r>
          </a:p>
          <a:p>
            <a:pPr marL="361950" indent="-361950">
              <a:buSzPct val="100000"/>
              <a:buFont typeface="Wingdings" pitchFamily="2" charset="2"/>
              <a:buChar char="§"/>
              <a:defRPr/>
            </a:pPr>
            <a:r>
              <a:rPr lang="de-DE" sz="2800" dirty="0" smtClean="0"/>
              <a:t>Suggerieren abstrakten Automat als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physikalisches Objekt</a:t>
            </a:r>
          </a:p>
          <a:p>
            <a:pPr marL="361950" indent="-361950">
              <a:buSzPct val="100000"/>
              <a:buFont typeface="Wingdings" pitchFamily="2" charset="2"/>
              <a:buChar char="§"/>
              <a:defRPr/>
            </a:pPr>
            <a:r>
              <a:rPr lang="de-DE" sz="2800" dirty="0" smtClean="0"/>
              <a:t>Systeme können nur simple Beispiele bearbeiten – </a:t>
            </a:r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zu große Distanz zur Praxis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418B50F-C94D-4202-8882-38FF4B100C8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786812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Lernumgebungen (Quelle: LP Brandenburg)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551862" cy="49006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de-DE" dirty="0" smtClean="0"/>
              <a:t>	"Lernumgebungen werden so gestaltet, dass sie das </a:t>
            </a:r>
            <a:r>
              <a:rPr lang="de-DE" dirty="0" smtClean="0">
                <a:solidFill>
                  <a:srgbClr val="0070C0"/>
                </a:solidFill>
              </a:rPr>
              <a:t>selbst gesteuerte Lernen</a:t>
            </a:r>
            <a:r>
              <a:rPr lang="de-DE" dirty="0" smtClean="0"/>
              <a:t> von Schülerinnen und Schülern fördern. Sie unterstützen durch den </a:t>
            </a:r>
            <a:r>
              <a:rPr lang="de-DE" dirty="0" smtClean="0">
                <a:solidFill>
                  <a:srgbClr val="0070C0"/>
                </a:solidFill>
              </a:rPr>
              <a:t>Einsatz</a:t>
            </a:r>
            <a:r>
              <a:rPr lang="de-DE" dirty="0" smtClean="0"/>
              <a:t> von Medien sowie </a:t>
            </a:r>
            <a:r>
              <a:rPr lang="de-DE" dirty="0" smtClean="0">
                <a:solidFill>
                  <a:srgbClr val="0070C0"/>
                </a:solidFill>
              </a:rPr>
              <a:t>zeitgemäßer Kommunikations- und Informationstechnik</a:t>
            </a:r>
            <a:r>
              <a:rPr lang="de-DE" dirty="0" smtClean="0"/>
              <a:t> sowohl die </a:t>
            </a:r>
            <a:r>
              <a:rPr lang="de-DE" dirty="0" smtClean="0">
                <a:solidFill>
                  <a:srgbClr val="0070C0"/>
                </a:solidFill>
              </a:rPr>
              <a:t>Differenzierung individueller Lernprozesse</a:t>
            </a:r>
            <a:r>
              <a:rPr lang="de-DE" dirty="0" smtClean="0"/>
              <a:t> als auch das kooperative Lernen. Dies trifft sowohl auf die Nutzung von multimedialen und netzbasierten </a:t>
            </a:r>
            <a:r>
              <a:rPr lang="de-DE" dirty="0" smtClean="0">
                <a:solidFill>
                  <a:srgbClr val="0070C0"/>
                </a:solidFill>
              </a:rPr>
              <a:t>Lernarrangements</a:t>
            </a:r>
            <a:r>
              <a:rPr lang="de-DE" dirty="0" smtClean="0"/>
              <a:t> als auch auf den </a:t>
            </a:r>
            <a:r>
              <a:rPr lang="de-DE" dirty="0" smtClean="0">
                <a:solidFill>
                  <a:srgbClr val="0070C0"/>
                </a:solidFill>
              </a:rPr>
              <a:t>produktiven Umgang mit Medien</a:t>
            </a:r>
            <a:r>
              <a:rPr lang="de-DE" dirty="0" smtClean="0"/>
              <a:t> zu. 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de-DE" dirty="0" smtClean="0"/>
              <a:t>	Moderne Lernumgebungen ermöglichen es den Lernenden, </a:t>
            </a:r>
            <a:r>
              <a:rPr lang="de-DE" dirty="0" smtClean="0">
                <a:solidFill>
                  <a:srgbClr val="0070C0"/>
                </a:solidFill>
              </a:rPr>
              <a:t>eigene Lern- und Arbeitsziele zu formulieren und zu verwirklichen </a:t>
            </a:r>
            <a:r>
              <a:rPr lang="de-DE" dirty="0" smtClean="0"/>
              <a:t>sowie </a:t>
            </a:r>
            <a:r>
              <a:rPr lang="de-DE" dirty="0" smtClean="0">
                <a:solidFill>
                  <a:srgbClr val="0070C0"/>
                </a:solidFill>
              </a:rPr>
              <a:t>eigene Arbeitsergebnisse auszuwerten und zu nutzen</a:t>
            </a:r>
            <a:r>
              <a:rPr lang="de-DE" dirty="0" smtClean="0"/>
              <a:t>."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19842-BE5D-41B2-97A1-7923870E713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AtoCC  - Vom abstrakten Automaten zur</a:t>
            </a:r>
            <a:br>
              <a:rPr lang="de-DE" sz="2400" b="1" i="1" smtClean="0">
                <a:solidFill>
                  <a:srgbClr val="FC9204"/>
                </a:solidFill>
              </a:rPr>
            </a:br>
            <a:r>
              <a:rPr lang="de-DE" sz="2400" b="1" i="1" smtClean="0">
                <a:solidFill>
                  <a:srgbClr val="FC9204"/>
                </a:solidFill>
              </a:rPr>
              <a:t>   automatisierten Entwicklung von Sprachübersetzern 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de-DE" sz="2200" dirty="0" smtClean="0"/>
              <a:t>Verzahnung von </a:t>
            </a:r>
            <a:r>
              <a:rPr lang="de-DE" sz="2200" dirty="0" err="1" smtClean="0"/>
              <a:t>FSuA</a:t>
            </a:r>
            <a:r>
              <a:rPr lang="de-DE" sz="2200" dirty="0" smtClean="0"/>
              <a:t>-Theorie mit Aspekten des automatisierten </a:t>
            </a:r>
            <a:r>
              <a:rPr lang="de-DE" sz="2200" dirty="0" err="1" smtClean="0"/>
              <a:t>Compilerbaus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(alles in einem modularen System, vereinheitlichte Bedienung, Modulübergänge, ...) </a:t>
            </a:r>
            <a:br>
              <a:rPr lang="de-DE" sz="2200" dirty="0" smtClean="0"/>
            </a:br>
            <a:endParaRPr lang="de-DE" sz="2200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de-DE" sz="2200" dirty="0" smtClean="0"/>
              <a:t>Wichtige didaktische Entscheidung: Zielsprache des Compilers sollte nicht Maschinencode sein!!</a:t>
            </a:r>
            <a:br>
              <a:rPr lang="de-DE" sz="2200" dirty="0" smtClean="0"/>
            </a:br>
            <a:endParaRPr lang="de-DE" sz="2200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de-DE" sz="2200" dirty="0" smtClean="0"/>
              <a:t>Herstellung eines lauffähigen(!) Sprachübersetzers durch Anwendung der Kenntnisse aus der TI – erfordert hohe Abstraktion (CC mit VCC)</a:t>
            </a:r>
            <a:br>
              <a:rPr lang="de-DE" sz="2200" dirty="0" smtClean="0"/>
            </a:br>
            <a:endParaRPr lang="de-DE" sz="2200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de-DE" sz="2200" dirty="0" smtClean="0">
                <a:sym typeface="Wingdings" pitchFamily="2" charset="2"/>
              </a:rPr>
              <a:t>Modellierung des Übersetzungsprozesses mit </a:t>
            </a:r>
            <a:br>
              <a:rPr lang="de-DE" sz="2200" dirty="0" smtClean="0">
                <a:sym typeface="Wingdings" pitchFamily="2" charset="2"/>
              </a:rPr>
            </a:br>
            <a:r>
              <a:rPr lang="de-DE" sz="2200" dirty="0" smtClean="0">
                <a:sym typeface="Wingdings" pitchFamily="2" charset="2"/>
              </a:rPr>
              <a:t>"ausführbaren" T-Diagrammen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25EE89-1B36-423F-A9C3-3AC530DEC8A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Didaktische Gestaltung der Lerneinheit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F58A1E-24A4-44E2-880F-86CD42F4318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274638" y="1500188"/>
            <a:ext cx="9039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de-DE" sz="2400"/>
              <a:t>Belastbare Motivation für TI-Inhalte durch </a:t>
            </a:r>
            <a:r>
              <a:rPr lang="de-DE" sz="2400" i="1"/>
              <a:t>herausfordernde</a:t>
            </a:r>
            <a:r>
              <a:rPr lang="de-DE" sz="2400"/>
              <a:t/>
            </a:r>
            <a:br>
              <a:rPr lang="de-DE" sz="2400"/>
            </a:br>
            <a:r>
              <a:rPr lang="de-DE" sz="2400" i="1"/>
              <a:t>Start-Fragestellung mit Praxisrelevanz </a:t>
            </a:r>
            <a:r>
              <a:rPr lang="de-DE" sz="2400"/>
              <a:t>und </a:t>
            </a:r>
            <a:r>
              <a:rPr lang="de-DE" sz="2400" i="1"/>
              <a:t>Modellierung</a:t>
            </a:r>
            <a:r>
              <a:rPr lang="de-DE" sz="2400"/>
              <a:t/>
            </a:r>
            <a:br>
              <a:rPr lang="de-DE" sz="2400"/>
            </a:br>
            <a:r>
              <a:rPr lang="de-DE" sz="2400"/>
              <a:t>eines Zielsystems (Sprachübersetzer) </a:t>
            </a:r>
            <a:r>
              <a:rPr lang="de-DE" sz="2400" i="1"/>
              <a:t>am Anfang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de-DE" sz="2400" i="1"/>
              <a:t>Vermittlungs-/Anwendungszyklen </a:t>
            </a:r>
            <a:r>
              <a:rPr lang="de-DE" sz="2400"/>
              <a:t>für TI-Wissen </a:t>
            </a:r>
            <a:r>
              <a:rPr lang="de-DE" sz="2400" i="1"/>
              <a:t>mit Projekt-</a:t>
            </a:r>
            <a:br>
              <a:rPr lang="de-DE" sz="2400" i="1"/>
            </a:br>
            <a:r>
              <a:rPr lang="de-DE" sz="2400" i="1"/>
              <a:t>bezug </a:t>
            </a:r>
            <a:r>
              <a:rPr lang="de-DE" sz="2400"/>
              <a:t>(Praxis nicht als "Anhängsel" zur Theorie)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de-DE" sz="2400" i="1"/>
              <a:t>Komplexe Anwendung </a:t>
            </a:r>
            <a:r>
              <a:rPr lang="de-DE" sz="2400"/>
              <a:t>von TI-Inhalten auf </a:t>
            </a:r>
            <a:r>
              <a:rPr lang="de-DE" sz="2400" i="1"/>
              <a:t>sehr hohem</a:t>
            </a:r>
            <a:br>
              <a:rPr lang="de-DE" sz="2400" i="1"/>
            </a:br>
            <a:r>
              <a:rPr lang="de-DE" sz="2400" i="1"/>
              <a:t>Abstraktionsniveau</a:t>
            </a:r>
            <a:r>
              <a:rPr lang="de-DE" sz="2400"/>
              <a:t> (automatisierte Compiler-Generierung),</a:t>
            </a:r>
            <a:br>
              <a:rPr lang="de-DE" sz="2400"/>
            </a:br>
            <a:r>
              <a:rPr lang="de-DE" sz="2400" i="1"/>
              <a:t>Rückkehr zur und Konkretisierung der Modellierungsebene</a:t>
            </a:r>
          </a:p>
        </p:txBody>
      </p:sp>
      <p:sp>
        <p:nvSpPr>
          <p:cNvPr id="30725" name="Textfeld 5"/>
          <p:cNvSpPr txBox="1">
            <a:spLocks noChangeArrowheads="1"/>
          </p:cNvSpPr>
          <p:nvPr/>
        </p:nvSpPr>
        <p:spPr bwMode="auto">
          <a:xfrm>
            <a:off x="1000125" y="6143625"/>
            <a:ext cx="657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/>
              <a:t>Behauptung</a:t>
            </a:r>
            <a:r>
              <a:rPr lang="de-DE"/>
              <a:t>:  </a:t>
            </a:r>
            <a:r>
              <a:rPr lang="de-DE">
                <a:solidFill>
                  <a:srgbClr val="0070C0"/>
                </a:solidFill>
              </a:rPr>
              <a:t>Dabei ist AtoCC ein unverzichtbares Hilfsmittel.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dirty="0" smtClean="0">
                <a:solidFill>
                  <a:srgbClr val="FC9204"/>
                </a:solidFill>
              </a:rPr>
              <a:t>Installation</a:t>
            </a:r>
            <a:endParaRPr lang="de-DE" sz="3200" dirty="0" smtClean="0"/>
          </a:p>
        </p:txBody>
      </p:sp>
      <p:sp>
        <p:nvSpPr>
          <p:cNvPr id="31747" name="Inhaltsplatzhalter 3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1" cy="3543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u="sng" dirty="0" smtClean="0"/>
              <a:t>Installationshinweise</a:t>
            </a:r>
            <a:r>
              <a:rPr lang="de-DE" dirty="0" smtClean="0"/>
              <a:t>: </a:t>
            </a:r>
            <a:r>
              <a:rPr lang="de-DE" sz="2800" dirty="0" smtClean="0"/>
              <a:t>Bitte Reihenfolge einhalten!</a:t>
            </a:r>
            <a:endParaRPr lang="de-DE" dirty="0" smtClean="0"/>
          </a:p>
          <a:p>
            <a:pPr lvl="1">
              <a:buFont typeface="Wingdings 2" pitchFamily="18" charset="2"/>
              <a:buNone/>
            </a:pPr>
            <a:r>
              <a:rPr lang="de-DE" dirty="0" smtClean="0"/>
              <a:t>Software unter: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b="1" dirty="0" smtClean="0">
                <a:solidFill>
                  <a:srgbClr val="FF0000"/>
                </a:solidFill>
              </a:rPr>
              <a:t>www.atocc.de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Workshops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Software</a:t>
            </a:r>
          </a:p>
          <a:p>
            <a:pPr lvl="1"/>
            <a:r>
              <a:rPr lang="de-DE" dirty="0" smtClean="0"/>
              <a:t>Installieren Sie Java  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jdk-6u18-windows-i586.exe</a:t>
            </a:r>
            <a:endParaRPr lang="de-DE" dirty="0" smtClean="0"/>
          </a:p>
          <a:p>
            <a:pPr lvl="1"/>
            <a:r>
              <a:rPr lang="de-DE" dirty="0" smtClean="0"/>
              <a:t>Installieren Sie PostScript  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gs860w32.exe</a:t>
            </a:r>
          </a:p>
          <a:p>
            <a:pPr lvl="1"/>
            <a:r>
              <a:rPr lang="de-DE" dirty="0" smtClean="0"/>
              <a:t>Installieren Sie einen </a:t>
            </a:r>
            <a:r>
              <a:rPr lang="de-DE" dirty="0" err="1" smtClean="0"/>
              <a:t>pdf</a:t>
            </a:r>
            <a:r>
              <a:rPr lang="de-DE" dirty="0" smtClean="0"/>
              <a:t>-Reader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Foxit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Reader.exe</a:t>
            </a:r>
          </a:p>
          <a:p>
            <a:pPr lvl="1"/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Installieren Sie 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AtoCC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de-DE" sz="2000" dirty="0" err="1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AtoCC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Setup.exe</a:t>
            </a:r>
            <a:endParaRPr lang="de-DE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C139D0-8089-4A25-90D4-340213634C6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1472" y="550070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Pfadprobleme durch Neuinstallation von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AtoCC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(letzter Punkt) beheben!</a:t>
            </a:r>
            <a:endParaRPr lang="de-DE" sz="2000" dirty="0" smtClean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42909" y="228600"/>
            <a:ext cx="8123265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Zur Person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3AAA22-3D7C-46A8-97CB-F087A322A38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64305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1977 		Abitur Geschwister-Scholl-Gymnasium-</a:t>
            </a:r>
            <a:r>
              <a:rPr lang="de-DE" dirty="0" err="1" smtClean="0"/>
              <a:t>Löbau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1977-1981 	Lehramtsstudium (Mathematik/Physik; Gymnasium), PH Dresden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1981 		Diplomarbeit auf dem Grenzgebiet Mathematik/Informatik </a:t>
            </a:r>
            <a:br>
              <a:rPr lang="de-DE" dirty="0" smtClean="0"/>
            </a:br>
            <a:r>
              <a:rPr lang="de-DE" b="1" dirty="0" smtClean="0"/>
              <a:t>1981-1984 	Tätigkeit als Lehrer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1984-1987 	Aspirantur am Institut für Informatik und ihre Didaktik, PH Dresden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1987 		Dissertation (</a:t>
            </a:r>
            <a:r>
              <a:rPr lang="de-DE" dirty="0" err="1" smtClean="0"/>
              <a:t>Dr.rer.nat</a:t>
            </a:r>
            <a:r>
              <a:rPr lang="de-DE" dirty="0" smtClean="0"/>
              <a:t>.) in Informatik</a:t>
            </a:r>
            <a:br>
              <a:rPr lang="de-DE" dirty="0" smtClean="0"/>
            </a:br>
            <a:r>
              <a:rPr lang="de-DE" b="1" dirty="0" smtClean="0"/>
              <a:t>1987-1991 	Wissenschaftlicher Mitarbeiter an der PH Dresden, FB Informatik </a:t>
            </a:r>
            <a:br>
              <a:rPr lang="de-DE" b="1" dirty="0" smtClean="0"/>
            </a:br>
            <a:r>
              <a:rPr lang="de-DE" b="1" dirty="0" smtClean="0"/>
              <a:t>1991-1993 	Wissenschaftlicher Mitarbeiter an der PH Ludwigsburg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seit 1993 	Hochschullehrer (Professor für Informatik) Hochschule Zittau/Görlitz</a:t>
            </a:r>
            <a:br>
              <a:rPr lang="de-DE" dirty="0" smtClean="0"/>
            </a:br>
            <a:r>
              <a:rPr lang="de-DE" dirty="0" smtClean="0"/>
              <a:t>Forschungsaufenthalte in den USA, Schweiz, Kanada, Litauen, Dänemark, China, Japan, Russland, Tschechien, Finnland, Italien, Bulgarien, Großbritannien, Polen.</a:t>
            </a:r>
            <a:br>
              <a:rPr lang="de-DE" dirty="0" smtClean="0"/>
            </a:br>
            <a:r>
              <a:rPr lang="de-DE" dirty="0" smtClean="0"/>
              <a:t>Tätigkeit an der Wilhelm-Büchner-Hochschule Darmstadt und an der BA Bautzen</a:t>
            </a:r>
            <a:endParaRPr lang="de-DE" dirty="0"/>
          </a:p>
        </p:txBody>
      </p:sp>
      <p:pic>
        <p:nvPicPr>
          <p:cNvPr id="1026" name="Picture 2" descr="C:\Users\wagenknecht\Desktop\Visitenkarte-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328" y="1"/>
            <a:ext cx="1991672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>
              <a:defRPr/>
            </a:pPr>
            <a:r>
              <a:rPr lang="de-DE" sz="2400" b="1" i="1" dirty="0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z="2400" b="1" dirty="0" smtClean="0">
              <a:solidFill>
                <a:srgbClr val="FC9204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A7B3BAA-2751-4AB7-88C6-23697068A8EA}" type="slidenum">
              <a:rPr lang="de-DE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42938" y="1593850"/>
            <a:ext cx="8143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2000" dirty="0">
                <a:solidFill>
                  <a:srgbClr val="FF0000"/>
                </a:solidFill>
                <a:cs typeface="+mn-cs"/>
              </a:rPr>
              <a:t>Praxisnahe</a:t>
            </a:r>
            <a:r>
              <a:rPr lang="de-DE" sz="2000" dirty="0">
                <a:cs typeface="+mn-cs"/>
              </a:rPr>
              <a:t> (echte!) Aufgabe mit grafischer (akustischer) Ausgabe:</a:t>
            </a:r>
            <a:endParaRPr lang="de-DE" dirty="0">
              <a:cs typeface="+mn-cs"/>
            </a:endParaRPr>
          </a:p>
          <a:p>
            <a:pPr eaLnBrk="0" hangingPunct="0">
              <a:defRPr/>
            </a:pPr>
            <a:r>
              <a:rPr lang="de-DE" b="1" i="1" dirty="0">
                <a:solidFill>
                  <a:srgbClr val="000000"/>
                </a:solidFill>
                <a:cs typeface="Times New Roman" pitchFamily="18" charset="0"/>
              </a:rPr>
              <a:t>Entwickeln Sie einen Compiler, der die Sprache ZR (ZeichenRoboter) in PDF übersetzt.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 (Schülergerecht formulieren!)</a:t>
            </a:r>
            <a:endParaRPr lang="de-DE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endParaRPr lang="de-DE" sz="2000" dirty="0">
              <a:cs typeface="+mn-cs"/>
            </a:endParaRPr>
          </a:p>
          <a:p>
            <a:pPr marL="265113" indent="-265113">
              <a:defRPr/>
            </a:pPr>
            <a:r>
              <a:rPr lang="de-DE" sz="2000" dirty="0">
                <a:cs typeface="+mn-cs"/>
              </a:rPr>
              <a:t>Eingabewort (in ZR):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  </a:t>
            </a:r>
            <a:r>
              <a:rPr lang="de-DE" sz="2000" b="1" dirty="0">
                <a:cs typeface="+mn-cs"/>
              </a:rPr>
              <a:t>  </a:t>
            </a:r>
            <a:r>
              <a:rPr lang="en-US" sz="2000" b="1" dirty="0">
                <a:cs typeface="+mn-cs"/>
              </a:rPr>
              <a:t>WH 36 [WH 4 [VW 100 RE 90] RE 10]</a:t>
            </a:r>
          </a:p>
          <a:p>
            <a:pPr marL="265113" indent="-265113">
              <a:defRPr/>
            </a:pPr>
            <a:endParaRPr lang="de-DE" sz="2000" dirty="0">
              <a:cs typeface="+mn-cs"/>
            </a:endParaRPr>
          </a:p>
          <a:p>
            <a:pPr marL="265113" indent="-265113">
              <a:defRPr/>
            </a:pPr>
            <a:r>
              <a:rPr lang="de-DE" sz="2000" dirty="0">
                <a:cs typeface="+mn-cs"/>
              </a:rPr>
              <a:t>Sprachelemente:</a:t>
            </a:r>
          </a:p>
          <a:p>
            <a:pPr marL="722313" lvl="1" indent="-265113">
              <a:defRPr/>
            </a:pPr>
            <a:r>
              <a:rPr lang="de-DE" sz="2000" dirty="0">
                <a:cs typeface="+mn-cs"/>
              </a:rPr>
              <a:t>VW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	</a:t>
            </a:r>
            <a:r>
              <a:rPr lang="de-DE" sz="2000" dirty="0" err="1">
                <a:cs typeface="+mn-cs"/>
              </a:rPr>
              <a:t>VorWärts</a:t>
            </a:r>
            <a:r>
              <a:rPr lang="de-DE" sz="2000" dirty="0">
                <a:cs typeface="+mn-cs"/>
              </a:rPr>
              <a:t>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 Schritte</a:t>
            </a:r>
          </a:p>
          <a:p>
            <a:pPr marL="722313" lvl="1" indent="-265113">
              <a:defRPr/>
            </a:pPr>
            <a:r>
              <a:rPr lang="de-DE" sz="2000" dirty="0">
                <a:cs typeface="+mn-cs"/>
              </a:rPr>
              <a:t>RE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	Rechts um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 Grad</a:t>
            </a:r>
          </a:p>
          <a:p>
            <a:pPr marL="722313" lvl="1" indent="-265113">
              <a:defRPr/>
            </a:pPr>
            <a:r>
              <a:rPr lang="de-DE" sz="2000" dirty="0">
                <a:cs typeface="+mn-cs"/>
              </a:rPr>
              <a:t>WH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 [ ... ]	</a:t>
            </a:r>
            <a:r>
              <a:rPr lang="de-DE" sz="2000" dirty="0" err="1" smtClean="0">
                <a:cs typeface="+mn-cs"/>
              </a:rPr>
              <a:t>WiederHole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-mal [...]</a:t>
            </a:r>
          </a:p>
          <a:p>
            <a:pPr marL="722313" lvl="1" indent="-265113">
              <a:defRPr/>
            </a:pPr>
            <a:r>
              <a:rPr lang="de-DE" sz="2000" dirty="0">
                <a:cs typeface="+mn-cs"/>
              </a:rPr>
              <a:t>FARBE </a:t>
            </a:r>
            <a:r>
              <a:rPr lang="de-DE" sz="2000" i="1" dirty="0">
                <a:cs typeface="+mn-cs"/>
              </a:rPr>
              <a:t>f</a:t>
            </a:r>
            <a:r>
              <a:rPr lang="de-DE" sz="2000" dirty="0">
                <a:cs typeface="+mn-cs"/>
              </a:rPr>
              <a:t>	</a:t>
            </a:r>
            <a:r>
              <a:rPr lang="de-DE" sz="2000" dirty="0" err="1">
                <a:cs typeface="+mn-cs"/>
              </a:rPr>
              <a:t>StiftFARRBE</a:t>
            </a:r>
            <a:r>
              <a:rPr lang="de-DE" sz="2000" dirty="0">
                <a:cs typeface="+mn-cs"/>
              </a:rPr>
              <a:t> </a:t>
            </a:r>
            <a:r>
              <a:rPr lang="de-DE" sz="2000" i="1" dirty="0">
                <a:cs typeface="+mn-cs"/>
              </a:rPr>
              <a:t>f</a:t>
            </a:r>
          </a:p>
          <a:p>
            <a:pPr marL="722313" lvl="1" indent="-265113">
              <a:defRPr/>
            </a:pPr>
            <a:r>
              <a:rPr lang="de-DE" sz="2000" dirty="0">
                <a:cs typeface="+mn-cs"/>
              </a:rPr>
              <a:t>STIFT </a:t>
            </a:r>
            <a:r>
              <a:rPr lang="de-DE" sz="2000" i="1" dirty="0">
                <a:cs typeface="+mn-cs"/>
              </a:rPr>
              <a:t>n</a:t>
            </a:r>
            <a:r>
              <a:rPr lang="de-DE" sz="2000" dirty="0">
                <a:cs typeface="+mn-cs"/>
              </a:rPr>
              <a:t>	Strichstärke </a:t>
            </a:r>
            <a:r>
              <a:rPr lang="de-DE" sz="2000" i="1" dirty="0">
                <a:cs typeface="+mn-cs"/>
              </a:rPr>
              <a:t>n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286125"/>
            <a:ext cx="24320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feld 5"/>
          <p:cNvSpPr txBox="1">
            <a:spLocks noChangeArrowheads="1"/>
          </p:cNvSpPr>
          <p:nvPr/>
        </p:nvSpPr>
        <p:spPr bwMode="auto">
          <a:xfrm>
            <a:off x="409575" y="5857875"/>
            <a:ext cx="8010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Aufgabe: Verwenden Sie den fertigen Compiler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zr2pdf 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blume.zr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(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konsole.bat</a:t>
            </a:r>
            <a:r>
              <a:rPr lang="de-DE" dirty="0"/>
              <a:t> aufrufen, 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blume.zr</a:t>
            </a:r>
            <a:r>
              <a:rPr lang="de-DE" dirty="0"/>
              <a:t> </a:t>
            </a:r>
            <a:r>
              <a:rPr lang="de-DE" dirty="0" smtClean="0"/>
              <a:t>ansehen, später modifizieren)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>
              <a:defRPr/>
            </a:pPr>
            <a:r>
              <a:rPr lang="de-DE" sz="2400" b="1" i="1" dirty="0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z="2400" b="1" dirty="0" smtClean="0">
              <a:solidFill>
                <a:srgbClr val="FC9204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1727192-C884-4F50-A147-8B94AB371DF2}" type="slidenum">
              <a:rPr lang="de-DE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42938" y="15938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 dirty="0">
                <a:cs typeface="+mn-cs"/>
              </a:rPr>
              <a:t>Der Zeichenroboter kann auch mehr: </a:t>
            </a:r>
            <a:r>
              <a:rPr lang="de-DE" sz="2800" dirty="0" err="1">
                <a:latin typeface="Cordia New" pitchFamily="34" charset="-34"/>
                <a:cs typeface="Cordia New" pitchFamily="34" charset="-34"/>
              </a:rPr>
              <a:t>BunteBlume.zr</a:t>
            </a:r>
            <a:r>
              <a:rPr lang="de-DE" sz="2400" dirty="0">
                <a:cs typeface="+mn-cs"/>
              </a:rPr>
              <a:t>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071688"/>
            <a:ext cx="63436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>
              <a:defRPr/>
            </a:pPr>
            <a:r>
              <a:rPr lang="de-DE" sz="2400" b="1" i="1" dirty="0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z="2400" b="1" dirty="0" smtClean="0">
              <a:solidFill>
                <a:srgbClr val="FC9204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99D26FF-C282-49A2-A017-A5EAA6776A6A}" type="slidenum">
              <a:rPr lang="de-DE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75" y="1714500"/>
            <a:ext cx="9232900" cy="4554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u="sng" dirty="0">
                <a:cs typeface="+mn-cs"/>
              </a:rPr>
              <a:t>Weiterer Ablauf</a:t>
            </a:r>
            <a:r>
              <a:rPr lang="de-DE" sz="2000" dirty="0">
                <a:cs typeface="+mn-cs"/>
              </a:rPr>
              <a:t>:</a:t>
            </a:r>
          </a:p>
          <a:p>
            <a:pPr>
              <a:defRPr/>
            </a:pPr>
            <a:endParaRPr lang="de-DE" sz="2000" dirty="0">
              <a:cs typeface="+mn-c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</a:rPr>
              <a:t>Modellierung der Problemlösung mit </a:t>
            </a:r>
            <a:r>
              <a:rPr lang="de-DE" sz="2000" dirty="0" err="1">
                <a:solidFill>
                  <a:srgbClr val="0070C0"/>
                </a:solidFill>
                <a:cs typeface="+mn-cs"/>
              </a:rPr>
              <a:t>TDiag</a:t>
            </a:r>
            <a:endParaRPr lang="de-DE" sz="2000" dirty="0">
              <a:solidFill>
                <a:srgbClr val="0070C0"/>
              </a:solidFill>
              <a:cs typeface="+mn-c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</a:rPr>
              <a:t>Syntax-Definition von ZR: formale Grammatik, Ableitungsbaum mit </a:t>
            </a:r>
            <a:r>
              <a:rPr lang="de-DE" sz="2000" dirty="0" err="1">
                <a:solidFill>
                  <a:srgbClr val="0070C0"/>
                </a:solidFill>
                <a:cs typeface="+mn-cs"/>
              </a:rPr>
              <a:t>kfGEdit</a:t>
            </a:r>
            <a:endParaRPr lang="de-DE" sz="2000" dirty="0">
              <a:solidFill>
                <a:srgbClr val="0070C0"/>
              </a:solidFill>
              <a:cs typeface="+mn-cs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</a:rPr>
              <a:t>Parser </a:t>
            </a:r>
            <a:r>
              <a:rPr lang="de-DE" sz="2000" dirty="0">
                <a:cs typeface="+mn-cs"/>
                <a:sym typeface="Wingdings" pitchFamily="2" charset="2"/>
              </a:rPr>
              <a:t> </a:t>
            </a:r>
            <a:r>
              <a:rPr lang="de-DE" sz="2000" dirty="0">
                <a:cs typeface="+mn-cs"/>
              </a:rPr>
              <a:t>Akzeptoren </a:t>
            </a:r>
            <a:r>
              <a:rPr lang="de-DE" sz="2000" dirty="0">
                <a:cs typeface="+mn-cs"/>
                <a:sym typeface="Wingdings" pitchFamily="2" charset="2"/>
              </a:rPr>
              <a:t> Automatenmodelle (EA, KA) mit </a:t>
            </a:r>
            <a:r>
              <a:rPr lang="de-DE" sz="2000" dirty="0" err="1">
                <a:solidFill>
                  <a:srgbClr val="0070C0"/>
                </a:solidFill>
                <a:cs typeface="+mn-cs"/>
                <a:sym typeface="Wingdings" pitchFamily="2" charset="2"/>
              </a:rPr>
              <a:t>AutoEdit</a:t>
            </a:r>
            <a:endParaRPr lang="de-DE" sz="2000" dirty="0">
              <a:solidFill>
                <a:srgbClr val="0070C0"/>
              </a:solidFill>
              <a:cs typeface="+mn-cs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  <a:sym typeface="Wingdings" pitchFamily="2" charset="2"/>
              </a:rPr>
              <a:t>Arbeitsteilung: Scanner, Parser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  <a:sym typeface="Wingdings" pitchFamily="2" charset="2"/>
              </a:rPr>
              <a:t>Zielsprachenbezug  automatisierte Compiler-Entwicklung mit </a:t>
            </a:r>
            <a:r>
              <a:rPr lang="de-DE" sz="2000" dirty="0">
                <a:solidFill>
                  <a:srgbClr val="0070C0"/>
                </a:solidFill>
                <a:cs typeface="+mn-cs"/>
                <a:sym typeface="Wingdings" pitchFamily="2" charset="2"/>
              </a:rPr>
              <a:t>VCC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  <a:sym typeface="Wingdings" pitchFamily="2" charset="2"/>
              </a:rPr>
              <a:t>Teilsysteme werden in Modellierung eingebracht (</a:t>
            </a:r>
            <a:r>
              <a:rPr lang="de-DE" sz="2000" dirty="0" err="1">
                <a:solidFill>
                  <a:srgbClr val="0070C0"/>
                </a:solidFill>
                <a:cs typeface="+mn-cs"/>
                <a:sym typeface="Wingdings" pitchFamily="2" charset="2"/>
              </a:rPr>
              <a:t>TDiag</a:t>
            </a:r>
            <a:r>
              <a:rPr lang="de-DE" sz="2000" dirty="0">
                <a:cs typeface="+mn-cs"/>
                <a:sym typeface="Wingdings" pitchFamily="2" charset="2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sz="2000" dirty="0">
                <a:cs typeface="+mn-cs"/>
                <a:sym typeface="Wingdings" pitchFamily="2" charset="2"/>
              </a:rPr>
              <a:t>Ergebnis: lauffähiger (nichttrivialer) Übersetzer, den man benutzen kann!</a:t>
            </a:r>
          </a:p>
          <a:p>
            <a:pPr>
              <a:defRPr/>
            </a:pPr>
            <a:endParaRPr lang="de-DE" sz="2000" dirty="0">
              <a:cs typeface="+mn-cs"/>
              <a:sym typeface="Wingdings" pitchFamily="2" charset="2"/>
            </a:endParaRPr>
          </a:p>
          <a:p>
            <a:pPr>
              <a:defRPr/>
            </a:pPr>
            <a:r>
              <a:rPr lang="de-DE" sz="2000" dirty="0" err="1">
                <a:solidFill>
                  <a:srgbClr val="0070C0"/>
                </a:solidFill>
                <a:cs typeface="+mn-cs"/>
                <a:sym typeface="Wingdings" pitchFamily="2" charset="2"/>
              </a:rPr>
              <a:t>TDiag</a:t>
            </a:r>
            <a:r>
              <a:rPr lang="de-DE" sz="2000" dirty="0">
                <a:cs typeface="+mn-cs"/>
                <a:sym typeface="Wingdings" pitchFamily="2" charset="2"/>
              </a:rPr>
              <a:t>, </a:t>
            </a:r>
            <a:r>
              <a:rPr lang="de-DE" sz="2000" dirty="0" err="1">
                <a:solidFill>
                  <a:srgbClr val="0070C0"/>
                </a:solidFill>
                <a:cs typeface="+mn-cs"/>
                <a:sym typeface="Wingdings" pitchFamily="2" charset="2"/>
              </a:rPr>
              <a:t>kfGEdit</a:t>
            </a:r>
            <a:r>
              <a:rPr lang="de-DE" sz="2000" dirty="0">
                <a:cs typeface="+mn-cs"/>
                <a:sym typeface="Wingdings" pitchFamily="2" charset="2"/>
              </a:rPr>
              <a:t>, </a:t>
            </a:r>
            <a:r>
              <a:rPr lang="de-DE" sz="2000" dirty="0" err="1">
                <a:solidFill>
                  <a:srgbClr val="0070C0"/>
                </a:solidFill>
                <a:cs typeface="+mn-cs"/>
                <a:sym typeface="Wingdings" pitchFamily="2" charset="2"/>
              </a:rPr>
              <a:t>AutoEdit</a:t>
            </a:r>
            <a:r>
              <a:rPr lang="de-DE" sz="2000" dirty="0">
                <a:cs typeface="+mn-cs"/>
                <a:sym typeface="Wingdings" pitchFamily="2" charset="2"/>
              </a:rPr>
              <a:t>, und </a:t>
            </a:r>
            <a:r>
              <a:rPr lang="de-DE" sz="2000" dirty="0">
                <a:solidFill>
                  <a:srgbClr val="0070C0"/>
                </a:solidFill>
                <a:cs typeface="+mn-cs"/>
                <a:sym typeface="Wingdings" pitchFamily="2" charset="2"/>
              </a:rPr>
              <a:t>VCC</a:t>
            </a:r>
            <a:r>
              <a:rPr lang="de-DE" sz="2000" dirty="0">
                <a:cs typeface="+mn-cs"/>
                <a:sym typeface="Wingdings" pitchFamily="2" charset="2"/>
              </a:rPr>
              <a:t> sind Bestandteile von </a:t>
            </a:r>
            <a:r>
              <a:rPr lang="de-DE" sz="2000" b="1" dirty="0" err="1">
                <a:cs typeface="+mn-cs"/>
                <a:sym typeface="Wingdings" pitchFamily="2" charset="2"/>
              </a:rPr>
              <a:t>AtoCC</a:t>
            </a:r>
            <a:r>
              <a:rPr lang="de-DE" sz="2000" dirty="0">
                <a:cs typeface="+mn-cs"/>
                <a:sym typeface="Wingdings" pitchFamily="2" charset="2"/>
              </a:rPr>
              <a:t>.</a:t>
            </a:r>
            <a:endParaRPr lang="de-DE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5843" name="Inhaltsplatzhalt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sz="2400" dirty="0" smtClean="0"/>
              <a:t>Übersetzungsprozess analysieren und modellieren</a:t>
            </a:r>
          </a:p>
          <a:p>
            <a:r>
              <a:rPr lang="de-DE" sz="2400" dirty="0" smtClean="0"/>
              <a:t>Verwendung von T-Diagrammen:</a:t>
            </a:r>
          </a:p>
          <a:p>
            <a:pPr lvl="1"/>
            <a:r>
              <a:rPr lang="de-DE" sz="2400" dirty="0" smtClean="0"/>
              <a:t>T-Diagramme bestehen aus 4 Bausteintypen.</a:t>
            </a:r>
          </a:p>
          <a:p>
            <a:pPr lvl="1"/>
            <a:r>
              <a:rPr lang="de-DE" sz="2400" dirty="0" err="1" smtClean="0"/>
              <a:t>Compilerbaustein</a:t>
            </a:r>
            <a:r>
              <a:rPr lang="de-DE" sz="2400" dirty="0" smtClean="0"/>
              <a:t>, Programmbaustein, </a:t>
            </a:r>
            <a:r>
              <a:rPr lang="de-DE" sz="2400" dirty="0" err="1" smtClean="0"/>
              <a:t>Interpreterbaustein</a:t>
            </a:r>
            <a:r>
              <a:rPr lang="de-DE" sz="2400" dirty="0" smtClean="0"/>
              <a:t> und Ein/Ausgabe-Baustein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714E62-484C-4E1E-AA5C-64E6747F9DD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286250"/>
            <a:ext cx="1500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286250"/>
            <a:ext cx="571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214813"/>
            <a:ext cx="642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feld 9"/>
          <p:cNvSpPr txBox="1">
            <a:spLocks noChangeArrowheads="1"/>
          </p:cNvSpPr>
          <p:nvPr/>
        </p:nvSpPr>
        <p:spPr bwMode="auto">
          <a:xfrm>
            <a:off x="1428750" y="5929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Compiler</a:t>
            </a:r>
          </a:p>
        </p:txBody>
      </p:sp>
      <p:sp>
        <p:nvSpPr>
          <p:cNvPr id="35849" name="Textfeld 10"/>
          <p:cNvSpPr txBox="1">
            <a:spLocks noChangeArrowheads="1"/>
          </p:cNvSpPr>
          <p:nvPr/>
        </p:nvSpPr>
        <p:spPr bwMode="auto">
          <a:xfrm>
            <a:off x="3071813" y="5929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Programm</a:t>
            </a:r>
          </a:p>
        </p:txBody>
      </p:sp>
      <p:sp>
        <p:nvSpPr>
          <p:cNvPr id="35850" name="Textfeld 11"/>
          <p:cNvSpPr txBox="1">
            <a:spLocks noChangeArrowheads="1"/>
          </p:cNvSpPr>
          <p:nvPr/>
        </p:nvSpPr>
        <p:spPr bwMode="auto">
          <a:xfrm>
            <a:off x="4786313" y="5929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Interpreter</a:t>
            </a:r>
          </a:p>
        </p:txBody>
      </p:sp>
      <p:sp>
        <p:nvSpPr>
          <p:cNvPr id="35851" name="Textfeld 12"/>
          <p:cNvSpPr txBox="1">
            <a:spLocks noChangeArrowheads="1"/>
          </p:cNvSpPr>
          <p:nvPr/>
        </p:nvSpPr>
        <p:spPr bwMode="auto">
          <a:xfrm>
            <a:off x="6429375" y="585787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Ein/Ausgabe an Programmbaustein</a:t>
            </a:r>
          </a:p>
        </p:txBody>
      </p:sp>
      <p:pic>
        <p:nvPicPr>
          <p:cNvPr id="358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42862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6867" name="Inhaltsplatzhalt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2451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800" smtClean="0"/>
              <a:t>T-Diagramm: 1. Entwurf</a:t>
            </a:r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82D26C-B99D-4054-B48E-A6A5011099D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47148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14563" y="6000750"/>
            <a:ext cx="47863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ZR2PDF möchte niemand schreiben!!!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059" y="1714488"/>
            <a:ext cx="40106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7891" name="Inhaltsplatzhalt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800" dirty="0" smtClean="0"/>
              <a:t>T-Diagramm: 2. Entwurf                               </a:t>
            </a:r>
            <a:r>
              <a:rPr lang="de-DE" sz="2800" b="1" dirty="0" err="1" smtClean="0">
                <a:solidFill>
                  <a:schemeClr val="accent1">
                    <a:lumMod val="50000"/>
                  </a:schemeClr>
                </a:solidFill>
              </a:rPr>
              <a:t>TDiag</a:t>
            </a:r>
            <a:endParaRPr lang="de-DE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D3C21F-ED1A-43BB-BAD4-5BEB15EBA96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7463" y="2143125"/>
            <a:ext cx="67849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071938" y="5699125"/>
            <a:ext cx="4786312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ZR2PS werden wir </a:t>
            </a:r>
            <a:r>
              <a:rPr lang="de-DE" sz="2000" dirty="0" smtClean="0"/>
              <a:t>entwickeln.</a:t>
            </a:r>
            <a:br>
              <a:rPr lang="de-DE" sz="2000" dirty="0" smtClean="0"/>
            </a:br>
            <a:r>
              <a:rPr lang="de-DE" sz="2000" dirty="0" smtClean="0"/>
              <a:t>PS2PDF </a:t>
            </a:r>
            <a:r>
              <a:rPr lang="de-DE" sz="2000" dirty="0"/>
              <a:t>und Acrobat Reader </a:t>
            </a:r>
            <a:r>
              <a:rPr lang="de-DE" sz="2000" dirty="0" smtClean="0"/>
              <a:t>werden </a:t>
            </a:r>
            <a:r>
              <a:rPr lang="de-DE" sz="2000" dirty="0"/>
              <a:t>vom System bereitgestellt.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8915" name="Inhaltsplatzhalter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53400" cy="4495800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de-DE" sz="2400" u="sng" dirty="0" smtClean="0"/>
              <a:t>Zwischenstand</a:t>
            </a:r>
            <a:r>
              <a:rPr lang="de-DE" sz="2400" dirty="0" smtClean="0"/>
              <a:t>:</a:t>
            </a:r>
          </a:p>
          <a:p>
            <a:pPr indent="0"/>
            <a:r>
              <a:rPr lang="de-DE" sz="2400" dirty="0" smtClean="0"/>
              <a:t>  Schüler kennen die Übersetzungsaufgabe und Verwendungsform des zukünftigen Compilers</a:t>
            </a:r>
          </a:p>
          <a:p>
            <a:pPr indent="0"/>
            <a:r>
              <a:rPr lang="de-DE" sz="2400" dirty="0" smtClean="0"/>
              <a:t>  nun Compiler-Entwurf beginnen: Quell-/Zielsprache</a:t>
            </a:r>
          </a:p>
          <a:p>
            <a:pPr lvl="1"/>
            <a:endParaRPr lang="de-DE" sz="2400" dirty="0" smtClean="0"/>
          </a:p>
          <a:p>
            <a:pPr lvl="1">
              <a:buFont typeface="Wingdings 2" pitchFamily="18" charset="2"/>
              <a:buNone/>
            </a:pPr>
            <a:r>
              <a:rPr lang="de-DE" sz="2400" b="1" dirty="0" smtClean="0"/>
              <a:t>Quellsprache</a:t>
            </a:r>
            <a:r>
              <a:rPr lang="de-DE" sz="2400" dirty="0" smtClean="0"/>
              <a:t>:</a:t>
            </a:r>
          </a:p>
          <a:p>
            <a:pPr lvl="1"/>
            <a:r>
              <a:rPr lang="de-DE" sz="2400" dirty="0" smtClean="0"/>
              <a:t>Mit Sprache auseinandersetzen: Beispielwörter bilden; Grammatik definieren, d.h. Terminale bestimmten, Produktionsregeln angeben und dabei Nichtterminale festlegen = induktives Vorgehen</a:t>
            </a:r>
          </a:p>
          <a:p>
            <a:pPr lvl="1"/>
            <a:r>
              <a:rPr lang="de-DE" sz="2400" dirty="0" smtClean="0"/>
              <a:t>Ableitungsbäume erzeugen</a:t>
            </a:r>
          </a:p>
          <a:p>
            <a:pPr lvl="1"/>
            <a:endParaRPr lang="de-DE" sz="2500" dirty="0" smtClean="0"/>
          </a:p>
          <a:p>
            <a:pPr lvl="1"/>
            <a:endParaRPr lang="de-DE" sz="25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C20FB5C-F645-4A2D-BA02-F50E90F5282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23555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indent="0">
              <a:buFont typeface="Wingdings" pitchFamily="2" charset="2"/>
              <a:buNone/>
              <a:defRPr/>
            </a:pPr>
            <a:r>
              <a:rPr lang="de-DE" sz="2800" dirty="0" smtClean="0"/>
              <a:t>ZR-Beispielwörter </a:t>
            </a:r>
            <a:r>
              <a:rPr lang="de-DE" sz="2800" dirty="0" smtClean="0">
                <a:sym typeface="Wingdings" pitchFamily="2" charset="2"/>
              </a:rPr>
              <a:t> </a:t>
            </a:r>
            <a:r>
              <a:rPr lang="de-DE" sz="2800" dirty="0" smtClean="0"/>
              <a:t>Aufbau allg. beschreiben:</a:t>
            </a:r>
          </a:p>
          <a:p>
            <a:pPr lvl="1">
              <a:defRPr/>
            </a:pPr>
            <a:r>
              <a:rPr lang="en-US" b="1" dirty="0" smtClean="0"/>
              <a:t> VW 50</a:t>
            </a:r>
          </a:p>
          <a:p>
            <a:pPr lvl="1">
              <a:defRPr/>
            </a:pPr>
            <a:r>
              <a:rPr lang="en-US" b="1" dirty="0" smtClean="0"/>
              <a:t> RE 270</a:t>
            </a:r>
          </a:p>
          <a:p>
            <a:pPr lvl="1">
              <a:defRPr/>
            </a:pPr>
            <a:r>
              <a:rPr lang="en-US" b="1" dirty="0" smtClean="0"/>
              <a:t> RE 45 WH 2 [VW 100]</a:t>
            </a:r>
          </a:p>
          <a:p>
            <a:pPr lvl="1">
              <a:defRPr/>
            </a:pPr>
            <a:r>
              <a:rPr lang="en-US" b="1" dirty="0" smtClean="0"/>
              <a:t> WH 4 [VW 100 RE 100]</a:t>
            </a:r>
          </a:p>
          <a:p>
            <a:pPr lvl="1">
              <a:defRPr/>
            </a:pPr>
            <a:r>
              <a:rPr lang="en-US" b="1" dirty="0" smtClean="0"/>
              <a:t> WH 36 [WH 4 [VW 100 RE 90] RE 10]</a:t>
            </a:r>
          </a:p>
          <a:p>
            <a:pPr lvl="1">
              <a:buFont typeface="Wingdings 2" pitchFamily="18" charset="2"/>
              <a:buNone/>
              <a:defRPr/>
            </a:pP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r>
              <a:rPr lang="de-DE" sz="3200" dirty="0" smtClean="0">
                <a:sym typeface="Wingdings" pitchFamily="2" charset="2"/>
              </a:rPr>
              <a:t> </a:t>
            </a:r>
            <a:r>
              <a:rPr lang="de-DE" sz="3200" dirty="0" smtClean="0"/>
              <a:t>Magnetkarten an der Tafel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2F43AA8-973B-48F5-984B-DBC2EB6F9CB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"Baustein" Zahl:</a:t>
            </a:r>
          </a:p>
          <a:p>
            <a:pPr lvl="1">
              <a:defRPr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 soll in ZR keine Zahl sein, da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VW 0</a:t>
            </a:r>
            <a:r>
              <a:rPr lang="de-DE" dirty="0" smtClean="0"/>
              <a:t> oder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 0</a:t>
            </a:r>
            <a:r>
              <a:rPr lang="de-DE" dirty="0" smtClean="0"/>
              <a:t> keine Veränderung herbeiführen.</a:t>
            </a:r>
          </a:p>
          <a:p>
            <a:pPr lvl="1">
              <a:defRPr/>
            </a:pPr>
            <a:r>
              <a:rPr lang="de-DE" dirty="0" smtClean="0"/>
              <a:t>Vorangestellte Nullen, wie bei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0815</a:t>
            </a:r>
            <a:r>
              <a:rPr lang="de-DE" dirty="0" smtClean="0"/>
              <a:t>, sind nicht erlaubt.</a:t>
            </a:r>
          </a:p>
          <a:p>
            <a:pPr>
              <a:defRPr/>
            </a:pPr>
            <a:r>
              <a:rPr lang="de-DE" dirty="0" smtClean="0"/>
              <a:t>Regeln der formalen Grammatik:</a:t>
            </a:r>
          </a:p>
          <a:p>
            <a:pPr lvl="1">
              <a:buFont typeface="Wingdings 2" pitchFamily="18" charset="2"/>
              <a:buNone/>
              <a:tabLst>
                <a:tab pos="2420938" algn="l"/>
              </a:tabLst>
              <a:defRPr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Zahl</a:t>
            </a:r>
            <a:r>
              <a:rPr lang="de-DE" b="1" dirty="0" smtClean="0"/>
              <a:t>        	</a:t>
            </a:r>
            <a:r>
              <a:rPr lang="de-DE" b="1" dirty="0" smtClean="0">
                <a:sym typeface="Wingdings" pitchFamily="2" charset="2"/>
              </a:rPr>
              <a:t>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ErsteZiffer</a:t>
            </a:r>
            <a:r>
              <a:rPr lang="de-DE" b="1" dirty="0" smtClean="0">
                <a:solidFill>
                  <a:srgbClr val="FF0000"/>
                </a:solidFill>
              </a:rPr>
              <a:t> Ziffern</a:t>
            </a:r>
          </a:p>
          <a:p>
            <a:pPr lvl="1">
              <a:buFont typeface="Wingdings 2" pitchFamily="18" charset="2"/>
              <a:buNone/>
              <a:tabLst>
                <a:tab pos="2420938" algn="l"/>
              </a:tabLst>
              <a:defRPr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Ziffern</a:t>
            </a:r>
            <a:r>
              <a:rPr lang="de-DE" b="1" dirty="0" smtClean="0"/>
              <a:t>     	</a:t>
            </a:r>
            <a:r>
              <a:rPr lang="de-DE" b="1" dirty="0" smtClean="0">
                <a:sym typeface="Wingdings" pitchFamily="2" charset="2"/>
              </a:rPr>
              <a:t>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Ziffer Ziffern </a:t>
            </a:r>
            <a:r>
              <a:rPr lang="de-DE" b="1" dirty="0" smtClean="0"/>
              <a:t>| </a:t>
            </a:r>
            <a:r>
              <a:rPr lang="de-DE" b="1" dirty="0" smtClean="0">
                <a:sym typeface="Symbol"/>
              </a:rPr>
              <a:t>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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 2" pitchFamily="18" charset="2"/>
              <a:buNone/>
              <a:tabLst>
                <a:tab pos="2420938" algn="l"/>
              </a:tabLst>
              <a:defRPr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Ziffer</a:t>
            </a:r>
            <a:r>
              <a:rPr lang="de-DE" b="1" dirty="0" smtClean="0"/>
              <a:t>      	</a:t>
            </a:r>
            <a:r>
              <a:rPr lang="de-DE" b="1" dirty="0" smtClean="0">
                <a:sym typeface="Wingdings" pitchFamily="2" charset="2"/>
              </a:rPr>
              <a:t></a:t>
            </a:r>
            <a:r>
              <a:rPr lang="de-DE" b="1" dirty="0" smtClean="0"/>
              <a:t> 0 | 1 | ... | 9 </a:t>
            </a:r>
          </a:p>
          <a:p>
            <a:pPr lvl="1">
              <a:buFont typeface="Wingdings 2" pitchFamily="18" charset="2"/>
              <a:buNone/>
              <a:tabLst>
                <a:tab pos="2420938" algn="l"/>
              </a:tabLst>
              <a:defRPr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b="1" dirty="0" err="1" smtClean="0">
                <a:solidFill>
                  <a:srgbClr val="FF0000"/>
                </a:solidFill>
              </a:rPr>
              <a:t>ErsteZiffer</a:t>
            </a:r>
            <a:r>
              <a:rPr lang="de-DE" b="1" dirty="0" smtClean="0"/>
              <a:t> 	</a:t>
            </a:r>
            <a:r>
              <a:rPr lang="de-DE" b="1" dirty="0" smtClean="0">
                <a:sym typeface="Wingdings" pitchFamily="2" charset="2"/>
              </a:rPr>
              <a:t></a:t>
            </a:r>
            <a:r>
              <a:rPr lang="de-DE" b="1" dirty="0" smtClean="0"/>
              <a:t> 1 | 2 | ... | 9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7F4C62-B126-4D05-99A9-A27CF8CA8941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4936311-0506-42B0-B3D6-5658B09FD36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41988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7275" y="1682750"/>
            <a:ext cx="7100888" cy="5006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i="1" dirty="0" smtClean="0">
                <a:solidFill>
                  <a:srgbClr val="FC9204"/>
                </a:solidFill>
              </a:rPr>
              <a:t>Organisatorisches</a:t>
            </a:r>
            <a:endParaRPr lang="de-DE" sz="3200" i="1" dirty="0" smtClean="0"/>
          </a:p>
        </p:txBody>
      </p:sp>
      <p:sp>
        <p:nvSpPr>
          <p:cNvPr id="31747" name="Inhaltsplatzhalter 3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1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u="sng" dirty="0" smtClean="0"/>
              <a:t>Zeitplan</a:t>
            </a:r>
            <a:r>
              <a:rPr lang="de-DE" dirty="0" smtClean="0"/>
              <a:t>:</a:t>
            </a:r>
          </a:p>
          <a:p>
            <a:pPr lvl="1">
              <a:buNone/>
            </a:pPr>
            <a:r>
              <a:rPr lang="de-DE" sz="2400" dirty="0" smtClean="0"/>
              <a:t>	09:00 - 10:30, 10:45 - 12:15 </a:t>
            </a:r>
          </a:p>
          <a:p>
            <a:pPr lvl="1">
              <a:buNone/>
            </a:pPr>
            <a:r>
              <a:rPr lang="de-DE" sz="2400" dirty="0" smtClean="0"/>
              <a:t>	Mittagessen</a:t>
            </a:r>
            <a:br>
              <a:rPr lang="de-DE" sz="2400" dirty="0" smtClean="0"/>
            </a:br>
            <a:r>
              <a:rPr lang="de-DE" sz="2400" dirty="0" smtClean="0"/>
              <a:t>13:00 - 14:30, 14:45 - 16:00</a:t>
            </a:r>
          </a:p>
          <a:p>
            <a:pPr lvl="1">
              <a:buNone/>
            </a:pPr>
            <a:r>
              <a:rPr lang="de-DE" sz="2400" dirty="0" smtClean="0"/>
              <a:t>	Abreise</a:t>
            </a:r>
          </a:p>
          <a:p>
            <a:pPr lvl="1">
              <a:buNone/>
            </a:pPr>
            <a:endParaRPr lang="de-DE" sz="2400" dirty="0" smtClean="0"/>
          </a:p>
          <a:p>
            <a:pPr lvl="1">
              <a:buNone/>
            </a:pPr>
            <a:r>
              <a:rPr lang="de-DE" sz="2400" dirty="0" smtClean="0"/>
              <a:t>.......</a:t>
            </a:r>
          </a:p>
          <a:p>
            <a:pPr lvl="1">
              <a:buNone/>
            </a:pPr>
            <a:endParaRPr lang="de-DE" sz="2400" dirty="0" smtClean="0"/>
          </a:p>
          <a:p>
            <a:pPr lvl="1">
              <a:buNone/>
            </a:pPr>
            <a:r>
              <a:rPr lang="de-DE" sz="2400" dirty="0" smtClean="0"/>
              <a:t>Frau List unterstützt uns freundlicherweise. Vielen Dank!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C139D0-8089-4A25-90D4-340213634C6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17E7FA-EA66-4C21-BDB1-FE59F189DFE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7563" y="1600200"/>
            <a:ext cx="7651750" cy="51101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BABB69-7C36-4044-929D-870C268889D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8038" y="1600200"/>
            <a:ext cx="7670800" cy="51101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Programm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VW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WH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[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]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FARBE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Farbwert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STIFT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Farbwert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rot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blau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/>
              <a:t>gruen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gelb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schwarz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/>
              <a:t> 0 | 1 | ... | 9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/>
              <a:t> 1 | 2 | ... | 9 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A54211-B81E-4680-B3AB-44DD5A2F4EA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8153400" cy="4786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sz="2800" b="1" dirty="0" smtClean="0"/>
              <a:t>Automaten</a:t>
            </a:r>
            <a:r>
              <a:rPr lang="de-DE" sz="2800" dirty="0" smtClean="0"/>
              <a:t> als </a:t>
            </a:r>
            <a:r>
              <a:rPr lang="de-DE" sz="2800" b="1" dirty="0" smtClean="0"/>
              <a:t>Akzeptoren</a:t>
            </a:r>
            <a:r>
              <a:rPr lang="de-DE" sz="2800" dirty="0" smtClean="0"/>
              <a:t> für Sprachen</a:t>
            </a:r>
          </a:p>
          <a:p>
            <a:pPr lvl="1">
              <a:defRPr/>
            </a:pPr>
            <a:r>
              <a:rPr lang="de-DE" sz="2400" dirty="0" smtClean="0"/>
              <a:t>Akzeptor prüft, ob ein Wort zur Sprache gehört oder nicht. (Keine Ausgabe </a:t>
            </a:r>
            <a:r>
              <a:rPr lang="de-DE" sz="2400" dirty="0" smtClean="0">
                <a:sym typeface="Wingdings" pitchFamily="2" charset="2"/>
              </a:rPr>
              <a:t> Wort akzeptiert)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(Thema: Programmiersprachen und Syntaxfehler)</a:t>
            </a:r>
          </a:p>
          <a:p>
            <a:pPr lvl="1">
              <a:defRPr/>
            </a:pPr>
            <a:r>
              <a:rPr lang="de-DE" sz="2400" dirty="0" smtClean="0"/>
              <a:t>Wir nehmen zwei Ausschnitte aus den Produktionen:</a:t>
            </a:r>
          </a:p>
          <a:p>
            <a:pPr lvl="2"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		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</a:p>
          <a:p>
            <a:pPr lvl="2"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	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		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/>
              <a:t> 0 | 1 | ... | 9 </a:t>
            </a:r>
          </a:p>
          <a:p>
            <a:pPr lvl="2"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/>
              <a:t> 1 | 2 | ... | 9 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/>
            </a:r>
            <a:b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VW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WH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[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]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903904-853B-477E-85AF-C13D436A2DEB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286348" y="12144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Ableitung</a:t>
            </a:r>
            <a:r>
              <a:rPr lang="de-DE" dirty="0" smtClean="0"/>
              <a:t> ist generativ, regelbasiert.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dirty="0" smtClean="0"/>
              <a:t>Kleiner Sprachausschnitt:</a:t>
            </a: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       	</a:t>
            </a:r>
            <a:r>
              <a:rPr lang="de-DE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    	</a:t>
            </a:r>
            <a:r>
              <a:rPr lang="de-DE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Ziffern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|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Ziffer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     	</a:t>
            </a:r>
            <a:r>
              <a:rPr lang="de-DE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rgbClr val="000000"/>
                </a:solidFill>
              </a:rPr>
              <a:t> 0 | 1 | ... | 9 </a:t>
            </a: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err="1" smtClean="0">
                <a:solidFill>
                  <a:srgbClr val="FF0000"/>
                </a:solidFill>
              </a:rPr>
              <a:t>ErsteZiffer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	</a:t>
            </a:r>
            <a:r>
              <a:rPr lang="de-DE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rgbClr val="000000"/>
                </a:solidFill>
              </a:rPr>
              <a:t> 1 | 2 | ... | 9 </a:t>
            </a:r>
          </a:p>
          <a:p>
            <a:pPr>
              <a:buFont typeface="Wingdings" pitchFamily="2" charset="2"/>
              <a:buNone/>
              <a:defRPr/>
            </a:pPr>
            <a:endParaRPr lang="de-DE" dirty="0" smtClean="0"/>
          </a:p>
          <a:p>
            <a:pPr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A6ABAA-BC20-45B3-A41B-0E798569ED51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89089" name="Picture 1" descr="C:\Temp\Zahl-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3998913"/>
            <a:ext cx="5357812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z="24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1BB7C3-8E0D-40DA-86F8-F34FA050E2AB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 l="22266" t="22229" r="20898" b="15915"/>
          <a:stretch>
            <a:fillRect/>
          </a:stretch>
        </p:blipFill>
        <p:spPr bwMode="auto">
          <a:xfrm>
            <a:off x="1214438" y="1857375"/>
            <a:ext cx="69294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51203" name="Inhaltsplatzhalt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316913" cy="4495800"/>
          </a:xfrm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de-DE" dirty="0" smtClean="0">
                <a:sym typeface="Wingdings" pitchFamily="2" charset="2"/>
              </a:rPr>
              <a:t>Für EA-Sprachen können auch </a:t>
            </a:r>
            <a:r>
              <a:rPr lang="de-DE" b="1" dirty="0" smtClean="0">
                <a:sym typeface="Wingdings" pitchFamily="2" charset="2"/>
              </a:rPr>
              <a:t>reguläre Ausdrücke </a:t>
            </a:r>
            <a:r>
              <a:rPr lang="de-DE" i="1" dirty="0" smtClean="0">
                <a:sym typeface="Wingdings" pitchFamily="2" charset="2"/>
              </a:rPr>
              <a:t>(Schablonen-Vorstellung) </a:t>
            </a:r>
            <a:r>
              <a:rPr lang="de-DE" dirty="0" smtClean="0">
                <a:sym typeface="Wingdings" pitchFamily="2" charset="2"/>
              </a:rPr>
              <a:t>verwendet werden: 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Beispiel Zahl (nicht 0, ohne Vornullen): 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7030A0"/>
                </a:solidFill>
              </a:rPr>
              <a:t>[1-9][0-9]*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Grammatik – Ableitung – konstruierend/generierend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Automat – Akzeptor – analysierend/verarbeitend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Reg. Ausdruck – Muster – vergleichend/abgleichend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6C9D27B-3CE8-446A-AC22-C2A064B4BB3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207873" name="Picture 1" descr="C:\Temp\Zahl-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929058" cy="185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153400" cy="3500448"/>
          </a:xfrm>
        </p:spPr>
        <p:txBody>
          <a:bodyPr/>
          <a:lstStyle/>
          <a:p>
            <a:pPr>
              <a:buNone/>
              <a:defRPr/>
            </a:pPr>
            <a:r>
              <a:rPr lang="de-DE" sz="2800" dirty="0" smtClean="0"/>
              <a:t>Kleiner Sprachausschnitt:</a:t>
            </a:r>
            <a:endParaRPr lang="de-DE" sz="2000" b="1" dirty="0" smtClean="0"/>
          </a:p>
          <a:p>
            <a:pPr lvl="1">
              <a:buFont typeface="Wingdings 2" pitchFamily="18" charset="2"/>
              <a:buNone/>
              <a:defRPr/>
            </a:pP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/>
            </a:r>
            <a:b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VW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WH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Zahl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[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] </a:t>
            </a:r>
          </a:p>
          <a:p>
            <a:pPr lvl="1">
              <a:buFont typeface="Wingdings 2" pitchFamily="18" charset="2"/>
              <a:buNone/>
              <a:defRPr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 lvl="1">
              <a:buFont typeface="Wingdings 2" pitchFamily="18" charset="2"/>
              <a:buNone/>
              <a:defRPr/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de-DE" sz="2400" b="1" i="1" dirty="0" smtClean="0">
                <a:solidFill>
                  <a:srgbClr val="000000"/>
                </a:solidFill>
              </a:rPr>
              <a:t>			Versuch einer </a:t>
            </a:r>
            <a:r>
              <a:rPr lang="de-DE" sz="2400" b="1" i="1" dirty="0" smtClean="0">
                <a:solidFill>
                  <a:srgbClr val="000000"/>
                </a:solidFill>
              </a:rPr>
              <a:t>DEA-Konstruktion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de-DE" sz="2400" b="1" i="1" dirty="0" smtClean="0">
                <a:solidFill>
                  <a:srgbClr val="000000"/>
                </a:solidFill>
              </a:rPr>
              <a:t>	</a:t>
            </a:r>
            <a:r>
              <a:rPr lang="de-DE" sz="2400" b="1" i="1" dirty="0" smtClean="0">
                <a:solidFill>
                  <a:srgbClr val="000000"/>
                </a:solidFill>
              </a:rPr>
              <a:t>				scheitert!</a:t>
            </a:r>
            <a:endParaRPr lang="de-DE" sz="2800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903904-853B-477E-85AF-C13D436A2DEB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z="24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3DCE90-A6DA-4F53-A3EA-B9628193F28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22229" r="28516" b="12048"/>
          <a:stretch>
            <a:fillRect/>
          </a:stretch>
        </p:blipFill>
        <p:spPr bwMode="auto">
          <a:xfrm>
            <a:off x="1785938" y="1571625"/>
            <a:ext cx="59293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EPSILON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     </a:t>
            </a:r>
            <a:r>
              <a:rPr lang="de-DE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VW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n</a:t>
            </a: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		 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sz="2000" b="1" dirty="0" smtClean="0"/>
              <a:t>WH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[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]</a:t>
            </a:r>
            <a:r>
              <a:rPr lang="de-DE" sz="2000" b="1" dirty="0" smtClean="0">
                <a:solidFill>
                  <a:srgbClr val="B8B3FF">
                    <a:lumMod val="75000"/>
                  </a:srgbClr>
                </a:solidFill>
              </a:rPr>
              <a:t> </a:t>
            </a:r>
          </a:p>
          <a:p>
            <a:pPr>
              <a:buClr>
                <a:srgbClr val="FD8A0B"/>
              </a:buClr>
              <a:buFont typeface="Wingdings" pitchFamily="2" charset="2"/>
              <a:buNone/>
              <a:tabLst>
                <a:tab pos="1795463" algn="l"/>
              </a:tabLst>
              <a:defRPr/>
            </a:pPr>
            <a:endParaRPr lang="de-DE" sz="2000" b="1" dirty="0" smtClean="0">
              <a:solidFill>
                <a:srgbClr val="B8B3FF">
                  <a:lumMod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7B5E4A-C286-4EF8-9C9C-E7B3CD74FC4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0181" name="Textfeld 5"/>
          <p:cNvSpPr txBox="1">
            <a:spLocks noChangeArrowheads="1"/>
          </p:cNvSpPr>
          <p:nvPr/>
        </p:nvSpPr>
        <p:spPr bwMode="auto">
          <a:xfrm>
            <a:off x="2428875" y="6286500"/>
            <a:ext cx="419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DKA  für  obigen Grammatik-Ausschnitt</a:t>
            </a:r>
          </a:p>
        </p:txBody>
      </p:sp>
      <p:pic>
        <p:nvPicPr>
          <p:cNvPr id="50182" name="Picture 1" descr="C:\Temp\WH-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143250"/>
            <a:ext cx="89296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Teilnehmerzahl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572560" cy="3881437"/>
          </a:xfrm>
        </p:spPr>
        <p:txBody>
          <a:bodyPr/>
          <a:lstStyle/>
          <a:p>
            <a:pPr marL="514350" indent="-514350" algn="ctr">
              <a:buNone/>
            </a:pPr>
            <a:r>
              <a:rPr lang="de-DE" sz="6600" b="1" i="1" dirty="0" smtClean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de-DE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de-DE" sz="2800" i="1" dirty="0" smtClean="0"/>
              <a:t>Woran liegt diese überdurchschnittliche Zahl? </a:t>
            </a:r>
          </a:p>
          <a:p>
            <a:pPr marL="0" lvl="1" indent="0">
              <a:buNone/>
            </a:pPr>
            <a:r>
              <a:rPr lang="de-DE" sz="2800" dirty="0" smtClean="0"/>
              <a:t>-  </a:t>
            </a:r>
            <a:r>
              <a:rPr lang="de-DE" sz="2900" dirty="0" smtClean="0"/>
              <a:t>Freiwillig???  </a:t>
            </a:r>
            <a:endParaRPr lang="de-DE" sz="2400" dirty="0" smtClean="0"/>
          </a:p>
          <a:p>
            <a:pPr marL="0" lvl="1" indent="0">
              <a:buNone/>
            </a:pPr>
            <a:r>
              <a:rPr lang="de-DE" sz="2900" dirty="0" smtClean="0"/>
              <a:t>-  Mangelndes Risikobewusstsein???</a:t>
            </a:r>
            <a:br>
              <a:rPr lang="de-DE" sz="2900" dirty="0" smtClean="0"/>
            </a:br>
            <a:r>
              <a:rPr lang="de-DE" sz="2900" dirty="0" smtClean="0"/>
              <a:t>   </a:t>
            </a:r>
            <a:r>
              <a:rPr lang="de-DE" sz="2400" dirty="0" smtClean="0"/>
              <a:t>Gefährdung des Erholungseffektes der Ferienwoche</a:t>
            </a:r>
            <a:endParaRPr lang="de-DE" sz="2900" dirty="0" smtClean="0"/>
          </a:p>
          <a:p>
            <a:pPr marL="0" lvl="1" indent="0">
              <a:buNone/>
            </a:pPr>
            <a:r>
              <a:rPr lang="de-DE" sz="2900" dirty="0" smtClean="0"/>
              <a:t>-  Ursache: wahre BEGEISTERUNG für </a:t>
            </a:r>
            <a:br>
              <a:rPr lang="de-DE" sz="2900" dirty="0" smtClean="0"/>
            </a:br>
            <a:r>
              <a:rPr lang="de-DE" sz="2900" dirty="0" smtClean="0"/>
              <a:t>   Theoretische Informatik (TI)???</a:t>
            </a:r>
            <a:r>
              <a:rPr lang="de-DE" sz="2800" dirty="0" smtClean="0"/>
              <a:t>   </a:t>
            </a:r>
            <a:r>
              <a:rPr lang="de-DE" sz="2800" b="1" dirty="0" smtClean="0"/>
              <a:t>ODER?</a:t>
            </a:r>
          </a:p>
          <a:p>
            <a:pPr marL="7200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3AAA22-3D7C-46A8-97CB-F087A322A38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5120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16913" cy="4495800"/>
          </a:xfrm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de-DE" dirty="0" smtClean="0">
                <a:sym typeface="Wingdings" pitchFamily="2" charset="2"/>
              </a:rPr>
              <a:t>Compiler ist Kombination eines (sehr komplexen) </a:t>
            </a:r>
            <a:r>
              <a:rPr lang="de-DE" i="1" dirty="0" smtClean="0">
                <a:sym typeface="Wingdings" pitchFamily="2" charset="2"/>
              </a:rPr>
              <a:t>Kellerautomaten</a:t>
            </a:r>
            <a:r>
              <a:rPr lang="de-DE" dirty="0" smtClean="0">
                <a:sym typeface="Wingdings" pitchFamily="2" charset="2"/>
              </a:rPr>
              <a:t> und kleinen </a:t>
            </a:r>
            <a:r>
              <a:rPr lang="de-DE" i="1" dirty="0" smtClean="0">
                <a:sym typeface="Wingdings" pitchFamily="2" charset="2"/>
              </a:rPr>
              <a:t>endlichen Automaten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de-DE" i="1" dirty="0" smtClean="0">
              <a:sym typeface="Wingdings" pitchFamily="2" charset="2"/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de-DE" dirty="0" smtClean="0">
                <a:sym typeface="Wingdings" pitchFamily="2" charset="2"/>
              </a:rPr>
              <a:t>Kellerautomat ist sehr komplex und kann praktisch nicht vom leeren Blatt aus per Hand entwickelt werden.  VCC (</a:t>
            </a:r>
            <a:r>
              <a:rPr lang="de-DE" dirty="0" err="1" smtClean="0">
                <a:sym typeface="Wingdings" pitchFamily="2" charset="2"/>
              </a:rPr>
              <a:t>AtoCC</a:t>
            </a:r>
            <a:r>
              <a:rPr lang="de-DE" dirty="0" smtClean="0">
                <a:sym typeface="Wingdings" pitchFamily="2" charset="2"/>
              </a:rPr>
              <a:t>-Modul</a:t>
            </a:r>
            <a:r>
              <a:rPr lang="de-DE" dirty="0" smtClean="0">
                <a:sym typeface="Wingdings" pitchFamily="2" charset="2"/>
              </a:rPr>
              <a:t>)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Deshalb: 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  - Einfache ÜA für KA in der Lehre (z.B. Palindrome)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  - Sprachklassen, die </a:t>
            </a:r>
            <a:r>
              <a:rPr lang="de-DE" i="1" dirty="0" smtClean="0">
                <a:sym typeface="Wingdings" pitchFamily="2" charset="2"/>
              </a:rPr>
              <a:t>automatisierte Erzeugung </a:t>
            </a:r>
            <a:br>
              <a:rPr lang="de-DE" i="1" dirty="0" smtClean="0">
                <a:sym typeface="Wingdings" pitchFamily="2" charset="2"/>
              </a:rPr>
            </a:br>
            <a:r>
              <a:rPr lang="de-DE" i="1" dirty="0" smtClean="0">
                <a:sym typeface="Wingdings" pitchFamily="2" charset="2"/>
              </a:rPr>
              <a:t>    effizienter Compiler </a:t>
            </a:r>
            <a:r>
              <a:rPr lang="de-DE" dirty="0" smtClean="0">
                <a:sym typeface="Wingdings" pitchFamily="2" charset="2"/>
              </a:rPr>
              <a:t>ermöglichen (LL, LR)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    Formal ist </a:t>
            </a:r>
            <a:r>
              <a:rPr lang="de-DE" dirty="0" err="1" smtClean="0">
                <a:sym typeface="Wingdings" pitchFamily="2" charset="2"/>
              </a:rPr>
              <a:t>kfG</a:t>
            </a:r>
            <a:r>
              <a:rPr lang="de-DE" dirty="0" smtClean="0">
                <a:sym typeface="Wingdings" pitchFamily="2" charset="2"/>
              </a:rPr>
              <a:t>  NKA möglich, praktisch nutzlos!</a:t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6C9D27B-3CE8-446A-AC22-C2A064B4BB3A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Arbeitsweise des Compilers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40826F3-6AD8-403F-8F79-0A17319FB0BB}" type="slidenum">
              <a:rPr lang="de-DE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Arbeitsweise eines Scanners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8C6A48-0CEE-4AC5-A2F6-D590E7443592}" type="slidenum">
              <a:rPr lang="de-DE"/>
              <a:pPr>
                <a:defRPr/>
              </a:pPr>
              <a:t>42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3" name="Textfeld 5"/>
          <p:cNvSpPr txBox="1">
            <a:spLocks noChangeArrowheads="1"/>
          </p:cNvSpPr>
          <p:nvPr/>
        </p:nvSpPr>
        <p:spPr bwMode="auto">
          <a:xfrm>
            <a:off x="642938" y="1857375"/>
            <a:ext cx="79295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Terminale </a:t>
            </a: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der Grammatik: </a:t>
            </a:r>
            <a:endParaRPr lang="de-DE" sz="2400" b="1" dirty="0" smtClean="0">
              <a:latin typeface="Tw Cen MT" pitchFamily="34" charset="0"/>
              <a:sym typeface="Wingdings" pitchFamily="2" charset="2"/>
            </a:endParaRPr>
          </a:p>
          <a:p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           </a:t>
            </a: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Tastaturzeichen</a:t>
            </a: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 Befehlsworte, Zahlen, Stiftfarbe</a:t>
            </a: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 </a:t>
            </a:r>
            <a:endParaRPr lang="de-DE" sz="2400" b="1" dirty="0" smtClean="0">
              <a:latin typeface="Tw Cen MT" pitchFamily="34" charset="0"/>
            </a:endParaRPr>
          </a:p>
        </p:txBody>
      </p:sp>
      <p:sp>
        <p:nvSpPr>
          <p:cNvPr id="53254" name="Textfeld 5"/>
          <p:cNvSpPr txBox="1">
            <a:spLocks noChangeArrowheads="1"/>
          </p:cNvSpPr>
          <p:nvPr/>
        </p:nvSpPr>
        <p:spPr bwMode="auto">
          <a:xfrm>
            <a:off x="3571875" y="4929188"/>
            <a:ext cx="2357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/>
              <a:t>"Viele </a:t>
            </a:r>
            <a:r>
              <a:rPr lang="de-DE" dirty="0"/>
              <a:t>kleine endliche Automaten entscheiden welche </a:t>
            </a:r>
            <a:r>
              <a:rPr lang="de-DE" dirty="0" smtClean="0"/>
              <a:t>Teilwörter </a:t>
            </a:r>
            <a:r>
              <a:rPr lang="de-DE" dirty="0"/>
              <a:t>im Quelltext stehen</a:t>
            </a:r>
            <a:r>
              <a:rPr lang="de-DE" dirty="0" smtClean="0"/>
              <a:t>."</a:t>
            </a:r>
            <a:endParaRPr lang="de-DE" dirty="0"/>
          </a:p>
        </p:txBody>
      </p:sp>
      <p:sp>
        <p:nvSpPr>
          <p:cNvPr id="53255" name="Textfeld 6"/>
          <p:cNvSpPr txBox="1">
            <a:spLocks noChangeArrowheads="1"/>
          </p:cNvSpPr>
          <p:nvPr/>
        </p:nvSpPr>
        <p:spPr bwMode="auto">
          <a:xfrm>
            <a:off x="857250" y="4951413"/>
            <a:ext cx="2357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/>
              <a:t>"Quelltext </a:t>
            </a:r>
            <a:r>
              <a:rPr lang="de-DE" dirty="0"/>
              <a:t>besteht aus Zeichen und der Rechner weiß noch nicht wie diese zusammengehören</a:t>
            </a:r>
            <a:r>
              <a:rPr lang="de-DE" dirty="0" smtClean="0"/>
              <a:t>."</a:t>
            </a:r>
            <a:endParaRPr lang="de-DE" dirty="0"/>
          </a:p>
        </p:txBody>
      </p:sp>
      <p:sp>
        <p:nvSpPr>
          <p:cNvPr id="53256" name="Textfeld 7"/>
          <p:cNvSpPr txBox="1">
            <a:spLocks noChangeArrowheads="1"/>
          </p:cNvSpPr>
          <p:nvPr/>
        </p:nvSpPr>
        <p:spPr bwMode="auto">
          <a:xfrm>
            <a:off x="6572250" y="4929188"/>
            <a:ext cx="2357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Token als Paare</a:t>
            </a:r>
          </a:p>
          <a:p>
            <a:r>
              <a:rPr lang="de-DE"/>
              <a:t>[Tokenname, Lexem]</a:t>
            </a:r>
          </a:p>
          <a:p>
            <a:r>
              <a:rPr lang="de-DE"/>
              <a:t>              z.B.: </a:t>
            </a:r>
            <a:br>
              <a:rPr lang="de-DE"/>
            </a:br>
            <a:r>
              <a:rPr lang="de-DE"/>
              <a:t>[Wiederhole, "WH"]</a:t>
            </a:r>
          </a:p>
          <a:p>
            <a:r>
              <a:rPr lang="de-DE"/>
              <a:t>[Zahl, "12"]</a:t>
            </a:r>
          </a:p>
          <a:p>
            <a:r>
              <a:rPr lang="de-DE"/>
              <a:t>[KlammerAuf, "["]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214938"/>
            <a:ext cx="2786063" cy="141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5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Programm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EPSILON</a:t>
            </a:r>
            <a:endParaRPr lang="de-DE" sz="2000" b="1" dirty="0" smtClean="0"/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Anweisung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	</a:t>
            </a:r>
            <a:r>
              <a:rPr lang="de-DE" sz="2000" b="1" dirty="0" smtClean="0">
                <a:sym typeface="Wingdings" pitchFamily="2" charset="2"/>
              </a:rPr>
              <a:t>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VW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7030A0"/>
                </a:solidFill>
              </a:rPr>
              <a:t>Zahl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RE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7030A0"/>
                </a:solidFill>
              </a:rPr>
              <a:t>Zahl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WH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7030A0"/>
                </a:solidFill>
              </a:rPr>
              <a:t>Zahl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[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Anweisungen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]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FARBE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7030A0"/>
                </a:solidFill>
              </a:rPr>
              <a:t>Farbwert 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	  </a:t>
            </a:r>
            <a:r>
              <a:rPr lang="de-DE" sz="2000" b="1" dirty="0" smtClean="0"/>
              <a:t>|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/>
              <a:t>STIFT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rgbClr val="7030A0"/>
                </a:solidFill>
              </a:rPr>
              <a:t>Zahl</a:t>
            </a:r>
            <a:br>
              <a:rPr lang="de-DE" sz="2000" b="1" dirty="0" smtClean="0">
                <a:solidFill>
                  <a:srgbClr val="7030A0"/>
                </a:solidFill>
              </a:rPr>
            </a:br>
            <a:endParaRPr lang="de-DE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7030A0"/>
                </a:solidFill>
              </a:rPr>
              <a:t>Farbwert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de-DE" sz="2000" b="1" dirty="0" smtClean="0">
                <a:sym typeface="Wingdings" pitchFamily="2" charset="2"/>
              </a:rPr>
              <a:t>: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/>
              <a:t>rot|blau|gruen|gelb|schwarz</a:t>
            </a:r>
            <a:endParaRPr lang="de-DE" sz="2000" b="1" dirty="0" smtClean="0"/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7030A0"/>
                </a:solidFill>
              </a:rPr>
              <a:t>Zahl            </a:t>
            </a:r>
            <a:r>
              <a:rPr lang="de-DE" sz="2000" b="1" dirty="0" smtClean="0"/>
              <a:t>: [1-9][0-9]*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19A05F-234E-4D45-953D-E0483B1A1711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429000"/>
            <a:ext cx="3068637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Gerade Verbindung 7"/>
          <p:cNvCxnSpPr/>
          <p:nvPr/>
        </p:nvCxnSpPr>
        <p:spPr>
          <a:xfrm>
            <a:off x="6143625" y="3000375"/>
            <a:ext cx="2714625" cy="214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143625" y="2928938"/>
            <a:ext cx="2500313" cy="214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357438"/>
            <a:ext cx="3214687" cy="290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Reguläre Grammatik </a:t>
            </a:r>
            <a:r>
              <a:rPr lang="de-DE" sz="2400" b="1" i="1" smtClean="0">
                <a:solidFill>
                  <a:srgbClr val="FC9204"/>
                </a:solidFill>
                <a:sym typeface="Wingdings" pitchFamily="2" charset="2"/>
              </a:rPr>
              <a:t> NEA  DEA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9E4CFF-83A5-4D25-81AB-5BB5CA733C31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36725"/>
            <a:ext cx="27146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C:\Meissen\Materialien\Automaten\farbwert_nea_gro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500188"/>
            <a:ext cx="428625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feld 5"/>
          <p:cNvSpPr txBox="1">
            <a:spLocks noChangeArrowheads="1"/>
          </p:cNvSpPr>
          <p:nvPr/>
        </p:nvSpPr>
        <p:spPr bwMode="auto">
          <a:xfrm>
            <a:off x="2286000" y="6357938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farbwert.txt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7907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dirty="0" smtClean="0"/>
              <a:t>Endliche Automaten (</a:t>
            </a:r>
            <a:r>
              <a:rPr lang="de-DE" sz="2000" dirty="0" err="1" smtClean="0"/>
              <a:t>RegExp</a:t>
            </a:r>
            <a:r>
              <a:rPr lang="de-DE" sz="2000" dirty="0" smtClean="0"/>
              <a:t>) für alle Terminale der ZR-Grammatik: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KlammerAuf	: \[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err="1" smtClean="0"/>
              <a:t>KlammerZu</a:t>
            </a:r>
            <a:r>
              <a:rPr lang="de-DE" sz="2000" b="1" dirty="0" smtClean="0"/>
              <a:t>	: \]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Wiederhole	: WH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Rechts	: RE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Vor	: VW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Stift	: STIFT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/>
              <a:t>Farbe	: FARBE	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7030A0"/>
                </a:solidFill>
              </a:rPr>
              <a:t>Farbwert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	</a:t>
            </a:r>
            <a:r>
              <a:rPr lang="de-DE" sz="2000" b="1" dirty="0" smtClean="0">
                <a:sym typeface="Wingdings" pitchFamily="2" charset="2"/>
              </a:rPr>
              <a:t>: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/>
              <a:t>rot|blau|gruen|gelb|schwarz</a:t>
            </a:r>
            <a:endParaRPr lang="de-DE" sz="2000" b="1" dirty="0" smtClean="0"/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r>
              <a:rPr lang="de-DE" sz="2000" b="1" dirty="0" smtClean="0">
                <a:solidFill>
                  <a:srgbClr val="7030A0"/>
                </a:solidFill>
              </a:rPr>
              <a:t>Zahl</a:t>
            </a:r>
            <a:r>
              <a:rPr lang="de-DE" sz="2000" b="1" dirty="0" smtClean="0"/>
              <a:t>	: [1-9][0-9]*</a:t>
            </a:r>
          </a:p>
          <a:p>
            <a:pPr>
              <a:buFont typeface="Wingdings" pitchFamily="2" charset="2"/>
              <a:buNone/>
              <a:tabLst>
                <a:tab pos="1795463" algn="l"/>
              </a:tabLst>
              <a:defRPr/>
            </a:pPr>
            <a:endParaRPr lang="de-DE" sz="20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3B498-3A3F-457D-B714-2237A204CC8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3"/>
            <a:ext cx="400843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rot="10800000" flipV="1">
            <a:off x="4357688" y="4214813"/>
            <a:ext cx="2357437" cy="7143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15063"/>
            <a:ext cx="3786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>
            <a:stCxn id="98307" idx="0"/>
          </p:cNvCxnSpPr>
          <p:nvPr/>
        </p:nvCxnSpPr>
        <p:spPr>
          <a:xfrm rot="16200000" flipV="1">
            <a:off x="5090318" y="4768057"/>
            <a:ext cx="785813" cy="2108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 flipV="1">
            <a:off x="3286125" y="2786063"/>
            <a:ext cx="1857375" cy="1357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feld 11"/>
          <p:cNvSpPr txBox="1">
            <a:spLocks noChangeArrowheads="1"/>
          </p:cNvSpPr>
          <p:nvPr/>
        </p:nvSpPr>
        <p:spPr bwMode="auto">
          <a:xfrm>
            <a:off x="5143500" y="2571750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S, T, I, F,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5563" y="1811338"/>
            <a:ext cx="6746875" cy="4756150"/>
          </a:xfrm>
        </p:spPr>
      </p:pic>
      <p:sp>
        <p:nvSpPr>
          <p:cNvPr id="5734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AC77AE-E350-4FC1-988C-C46D3B0FE174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6143625" y="1214438"/>
            <a:ext cx="484188" cy="977900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500188"/>
            <a:ext cx="7353300" cy="4922837"/>
          </a:xfrm>
        </p:spPr>
      </p:pic>
      <p:sp>
        <p:nvSpPr>
          <p:cNvPr id="58371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D82ADF-3141-4C84-AD48-7158A32C498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Pfeil nach unten 5"/>
          <p:cNvSpPr/>
          <p:nvPr/>
        </p:nvSpPr>
        <p:spPr>
          <a:xfrm rot="5400000">
            <a:off x="5890419" y="5396707"/>
            <a:ext cx="484187" cy="977900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 rot="5400000">
            <a:off x="4747419" y="3325019"/>
            <a:ext cx="484188" cy="977900"/>
          </a:xfrm>
          <a:prstGeom prst="down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8375" name="Textfeld 7"/>
          <p:cNvSpPr txBox="1">
            <a:spLocks noChangeArrowheads="1"/>
          </p:cNvSpPr>
          <p:nvPr/>
        </p:nvSpPr>
        <p:spPr bwMode="auto">
          <a:xfrm>
            <a:off x="5643563" y="4429125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per Hand ergänzen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Arbeitsweise des Parsers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9EA1818-C466-4F28-9352-90B79B010C44}" type="slidenum">
              <a:rPr lang="de-DE"/>
              <a:pPr>
                <a:defRPr/>
              </a:pPr>
              <a:t>48</a:t>
            </a:fld>
            <a:endParaRPr lang="de-DE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8" name="Textfeld 5"/>
          <p:cNvSpPr txBox="1">
            <a:spLocks noChangeArrowheads="1"/>
          </p:cNvSpPr>
          <p:nvPr/>
        </p:nvSpPr>
        <p:spPr bwMode="auto">
          <a:xfrm>
            <a:off x="6715125" y="5072063"/>
            <a:ext cx="171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#</a:t>
            </a:r>
            <a:r>
              <a:rPr lang="de-DE" dirty="0" err="1"/>
              <a:t>false</a:t>
            </a:r>
            <a:r>
              <a:rPr lang="de-DE" dirty="0"/>
              <a:t> erfolgt </a:t>
            </a:r>
            <a:r>
              <a:rPr lang="de-DE" dirty="0" smtClean="0"/>
              <a:t>meist </a:t>
            </a:r>
            <a:r>
              <a:rPr lang="de-DE" dirty="0"/>
              <a:t>durch Ausgabe von „Syntax Error“ </a:t>
            </a:r>
          </a:p>
        </p:txBody>
      </p:sp>
      <p:sp>
        <p:nvSpPr>
          <p:cNvPr id="59399" name="Textfeld 7"/>
          <p:cNvSpPr txBox="1">
            <a:spLocks noChangeArrowheads="1"/>
          </p:cNvSpPr>
          <p:nvPr/>
        </p:nvSpPr>
        <p:spPr bwMode="auto">
          <a:xfrm>
            <a:off x="3571875" y="4929188"/>
            <a:ext cx="2357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/>
              <a:t>"Grammatik </a:t>
            </a:r>
            <a:r>
              <a:rPr lang="de-DE" dirty="0"/>
              <a:t>von ZR in Form eines Kellerautomaten </a:t>
            </a:r>
            <a:r>
              <a:rPr lang="de-DE" dirty="0">
                <a:sym typeface="Wingdings" pitchFamily="2" charset="2"/>
              </a:rPr>
              <a:t></a:t>
            </a:r>
          </a:p>
          <a:p>
            <a:r>
              <a:rPr lang="de-DE" dirty="0" smtClean="0">
                <a:sym typeface="Wingdings" pitchFamily="2" charset="2"/>
              </a:rPr>
              <a:t>Prüft, </a:t>
            </a:r>
            <a:r>
              <a:rPr lang="de-DE" dirty="0">
                <a:sym typeface="Wingdings" pitchFamily="2" charset="2"/>
              </a:rPr>
              <a:t>ob Wort zur Sprache </a:t>
            </a:r>
            <a:r>
              <a:rPr lang="de-DE" dirty="0" smtClean="0">
                <a:sym typeface="Wingdings" pitchFamily="2" charset="2"/>
              </a:rPr>
              <a:t>gehört."</a:t>
            </a:r>
            <a:endParaRPr lang="de-DE" dirty="0"/>
          </a:p>
        </p:txBody>
      </p:sp>
      <p:sp>
        <p:nvSpPr>
          <p:cNvPr id="59400" name="Textfeld 8"/>
          <p:cNvSpPr txBox="1">
            <a:spLocks noChangeArrowheads="1"/>
          </p:cNvSpPr>
          <p:nvPr/>
        </p:nvSpPr>
        <p:spPr bwMode="auto">
          <a:xfrm>
            <a:off x="1000125" y="4951413"/>
            <a:ext cx="2357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/>
              <a:t>"Beinhaltet </a:t>
            </a:r>
            <a:r>
              <a:rPr lang="de-DE" dirty="0"/>
              <a:t>die aufgetretenen Terminale der Grammatik des </a:t>
            </a:r>
            <a:r>
              <a:rPr lang="de-DE" dirty="0" smtClean="0"/>
              <a:t>Parsers"</a:t>
            </a:r>
            <a:endParaRPr lang="de-DE" dirty="0"/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642938" y="1857375"/>
            <a:ext cx="79295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Reduzierte Grammatik durch </a:t>
            </a:r>
            <a:r>
              <a:rPr lang="de-DE" sz="2400" b="1" dirty="0" err="1" smtClean="0">
                <a:latin typeface="Tw Cen MT" pitchFamily="34" charset="0"/>
                <a:sym typeface="Wingdings" pitchFamily="2" charset="2"/>
              </a:rPr>
              <a:t>Scannereinsatz</a:t>
            </a:r>
            <a:endParaRPr lang="de-DE" sz="2400" b="1" dirty="0" smtClean="0">
              <a:latin typeface="Tw Cen MT" pitchFamily="34" charset="0"/>
              <a:sym typeface="Wingdings" pitchFamily="2" charset="2"/>
            </a:endParaRPr>
          </a:p>
          <a:p>
            <a:r>
              <a:rPr lang="de-DE" sz="2400" b="1" dirty="0" smtClean="0">
                <a:latin typeface="Tw Cen MT" pitchFamily="34" charset="0"/>
                <a:sym typeface="Wingdings" pitchFamily="2" charset="2"/>
              </a:rPr>
              <a:t>     Bestimmte Nichtterminale werden zu Terminalen.</a:t>
            </a:r>
            <a:endParaRPr lang="de-DE" sz="2400" b="1" dirty="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60419" name="Inhaltsplatzhalt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3999" cy="4495800"/>
          </a:xfrm>
        </p:spPr>
        <p:txBody>
          <a:bodyPr/>
          <a:lstStyle/>
          <a:p>
            <a:r>
              <a:rPr lang="de-DE" sz="2400" dirty="0" smtClean="0"/>
              <a:t>Entwicklung des ZR2PS Compilers in VCC</a:t>
            </a:r>
          </a:p>
          <a:p>
            <a:pPr lvl="1"/>
            <a:r>
              <a:rPr lang="de-DE" sz="2000" dirty="0" smtClean="0"/>
              <a:t>Übertragen der EA in die </a:t>
            </a:r>
            <a:r>
              <a:rPr lang="de-DE" sz="2000" dirty="0" err="1" smtClean="0"/>
              <a:t>Scannerdefinition</a:t>
            </a:r>
            <a:endParaRPr lang="de-DE" sz="2000" dirty="0" smtClean="0"/>
          </a:p>
          <a:p>
            <a:pPr lvl="1"/>
            <a:r>
              <a:rPr lang="de-DE" sz="2000" dirty="0" smtClean="0"/>
              <a:t>Übertragen der vereinfachten Grammatik in die </a:t>
            </a:r>
            <a:r>
              <a:rPr lang="de-DE" sz="2000" dirty="0" err="1" smtClean="0"/>
              <a:t>Parserdef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 lvl="1"/>
            <a:r>
              <a:rPr lang="de-DE" sz="2000" dirty="0" smtClean="0"/>
              <a:t>Entwickeln sogenannter S-Attribute (synthetisierter Attribute) </a:t>
            </a:r>
            <a:r>
              <a:rPr lang="de-DE" sz="2000" dirty="0" smtClean="0"/>
              <a:t>durch Angabe von S-Ausdrücken in der </a:t>
            </a:r>
            <a:r>
              <a:rPr lang="de-DE" sz="2000" dirty="0" err="1" smtClean="0"/>
              <a:t>Impl</a:t>
            </a:r>
            <a:r>
              <a:rPr lang="de-DE" sz="2000" dirty="0" smtClean="0"/>
              <a:t>.-Sprache des Compilers - für </a:t>
            </a:r>
            <a:r>
              <a:rPr lang="de-DE" sz="2000" dirty="0" smtClean="0"/>
              <a:t>jede Regel </a:t>
            </a:r>
            <a:r>
              <a:rPr lang="de-DE" sz="2000" dirty="0" smtClean="0"/>
              <a:t>zur (</a:t>
            </a:r>
            <a:r>
              <a:rPr lang="de-DE" sz="2000" dirty="0" smtClean="0"/>
              <a:t>syntaxgesteuerten) Zielcodegenerierung</a:t>
            </a:r>
            <a:endParaRPr lang="de-DE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3AABDC-C342-4157-B6FE-E3BA4A738BD8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 cstate="print"/>
          <a:srcRect l="1067" t="39268" r="41461" b="5286"/>
          <a:stretch>
            <a:fillRect/>
          </a:stretch>
        </p:blipFill>
        <p:spPr bwMode="auto">
          <a:xfrm>
            <a:off x="142875" y="4357688"/>
            <a:ext cx="38465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4" cstate="print"/>
          <a:srcRect l="900" t="39268" r="27585" b="5286"/>
          <a:stretch>
            <a:fillRect/>
          </a:stretch>
        </p:blipFill>
        <p:spPr bwMode="auto">
          <a:xfrm>
            <a:off x="4214813" y="4357688"/>
            <a:ext cx="4786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Gefühlssituation der Lehrenden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dirty="0" smtClean="0"/>
              <a:t>"TI wollte ich nie machen."</a:t>
            </a:r>
          </a:p>
          <a:p>
            <a:r>
              <a:rPr lang="de-DE" dirty="0" smtClean="0"/>
              <a:t>"TI hat mich nie richtig interessiert."</a:t>
            </a:r>
          </a:p>
          <a:p>
            <a:r>
              <a:rPr lang="de-DE" dirty="0" smtClean="0"/>
              <a:t>"TI war mir immer zu theoretisch und abstrakt."</a:t>
            </a:r>
          </a:p>
          <a:p>
            <a:r>
              <a:rPr lang="de-DE" dirty="0" smtClean="0"/>
              <a:t>"Die TI-Dozenten waren suspekt – TI im (postgradualen) Studium erinnere ich mit Grausen."</a:t>
            </a:r>
          </a:p>
          <a:p>
            <a:r>
              <a:rPr lang="de-DE" dirty="0" smtClean="0"/>
              <a:t>"Die TI-Inhalten helfen mir nicht, wenn das Schulnetzwerk mal wieder zusammenbricht."</a:t>
            </a:r>
          </a:p>
          <a:p>
            <a:r>
              <a:rPr lang="de-DE" dirty="0" smtClean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EE4C7A-A132-4966-9A14-E20E24F3DAA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>
              <a:defRPr/>
            </a:pPr>
            <a:r>
              <a:rPr lang="de-DE" sz="2400" b="1" i="1" dirty="0" smtClean="0">
                <a:solidFill>
                  <a:srgbClr val="FC9204"/>
                </a:solidFill>
              </a:rPr>
              <a:t>Beispiel:  Postscript als Zielsprache des ZR-Compilers</a:t>
            </a:r>
            <a:endParaRPr lang="de-DE" sz="2400" b="1" dirty="0" smtClean="0">
              <a:solidFill>
                <a:srgbClr val="FC9204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F9A1AD-AF3D-4313-9ED5-61A37E0D72A7}" type="slidenum">
              <a:rPr lang="de-DE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DE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42938" y="1593880"/>
            <a:ext cx="8143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2000" dirty="0">
                <a:cs typeface="+mn-cs"/>
              </a:rPr>
              <a:t>ZR </a:t>
            </a:r>
            <a:r>
              <a:rPr lang="de-DE" sz="2000" dirty="0">
                <a:cs typeface="+mn-cs"/>
                <a:sym typeface="Wingdings" pitchFamily="2" charset="2"/>
              </a:rPr>
              <a:t> PS  PDF</a:t>
            </a:r>
          </a:p>
          <a:p>
            <a:pPr eaLnBrk="0" hangingPunct="0">
              <a:defRPr/>
            </a:pPr>
            <a:endParaRPr lang="de-DE" sz="2000" dirty="0">
              <a:cs typeface="+mn-cs"/>
            </a:endParaRPr>
          </a:p>
          <a:p>
            <a:pPr marL="265113" indent="-265113">
              <a:defRPr/>
            </a:pPr>
            <a:r>
              <a:rPr lang="de-DE" sz="2000" dirty="0">
                <a:cs typeface="+mn-cs"/>
              </a:rPr>
              <a:t>Eingabewort (in ZR):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  </a:t>
            </a:r>
            <a:r>
              <a:rPr lang="de-DE" sz="2000" b="1" dirty="0">
                <a:cs typeface="+mn-cs"/>
              </a:rPr>
              <a:t>  </a:t>
            </a:r>
            <a:r>
              <a:rPr lang="en-US" sz="2000" b="1" dirty="0">
                <a:cs typeface="+mn-cs"/>
              </a:rPr>
              <a:t>WH 36 [WH 4 [VW 100 RE 90] RE 10]</a:t>
            </a:r>
          </a:p>
          <a:p>
            <a:pPr marL="265113" indent="-265113">
              <a:defRPr/>
            </a:pPr>
            <a:endParaRPr lang="de-DE" sz="2000" dirty="0">
              <a:cs typeface="+mn-cs"/>
            </a:endParaRPr>
          </a:p>
          <a:p>
            <a:pPr marL="265113" indent="-265113">
              <a:defRPr/>
            </a:pPr>
            <a:r>
              <a:rPr lang="de-DE" sz="2000" dirty="0">
                <a:cs typeface="+mn-cs"/>
              </a:rPr>
              <a:t>Ausgabewort (in PS</a:t>
            </a:r>
            <a:r>
              <a:rPr lang="de-DE" sz="2000" dirty="0" smtClean="0">
                <a:cs typeface="+mn-cs"/>
              </a:rPr>
              <a:t>):                                                   (PS - Arbeitsblatt)</a:t>
            </a:r>
            <a:endParaRPr lang="de-DE" sz="2000" dirty="0">
              <a:cs typeface="+mn-cs"/>
            </a:endParaRP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%!PS-Adobe-2.0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/orient 0 def /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0 def /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0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0 0 0 </a:t>
            </a:r>
            <a:r>
              <a:rPr lang="en-US" sz="1400" dirty="0" err="1">
                <a:cs typeface="+mn-cs"/>
              </a:rPr>
              <a:t>setrgbcolor</a:t>
            </a:r>
            <a:endParaRPr lang="en-US" sz="1400" dirty="0">
              <a:cs typeface="+mn-cs"/>
            </a:endParaRP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</a:t>
            </a:r>
            <a:r>
              <a:rPr lang="en-US" sz="1400" dirty="0" err="1">
                <a:cs typeface="+mn-cs"/>
              </a:rPr>
              <a:t>goto</a:t>
            </a:r>
            <a:r>
              <a:rPr lang="en-US" sz="1400" dirty="0">
                <a:cs typeface="+mn-cs"/>
              </a:rPr>
              <a:t> { /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> def /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> def 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moveto</a:t>
            </a:r>
            <a:r>
              <a:rPr lang="en-US" sz="1400" dirty="0">
                <a:cs typeface="+mn-cs"/>
              </a:rPr>
              <a:t>} def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/turn { /orient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> orient add def}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/draw { /</a:t>
            </a:r>
            <a:r>
              <a:rPr lang="en-US" sz="1400" dirty="0" err="1">
                <a:cs typeface="+mn-cs"/>
              </a:rPr>
              <a:t>len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> def </a:t>
            </a:r>
            <a:r>
              <a:rPr lang="en-US" sz="1400" dirty="0" err="1">
                <a:cs typeface="+mn-cs"/>
              </a:rPr>
              <a:t>newpath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moveto</a:t>
            </a:r>
            <a:r>
              <a:rPr lang="en-US" sz="1400" dirty="0">
                <a:cs typeface="+mn-cs"/>
              </a:rPr>
              <a:t>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   /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orient sin </a:t>
            </a:r>
            <a:r>
              <a:rPr lang="en-US" sz="1400" dirty="0" err="1">
                <a:cs typeface="+mn-cs"/>
              </a:rPr>
              <a:t>len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mul</a:t>
            </a:r>
            <a:r>
              <a:rPr lang="en-US" sz="1400" dirty="0">
                <a:cs typeface="+mn-cs"/>
              </a:rPr>
              <a:t> add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   /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orient </a:t>
            </a:r>
            <a:r>
              <a:rPr lang="en-US" sz="1400" dirty="0" err="1">
                <a:cs typeface="+mn-cs"/>
              </a:rPr>
              <a:t>cos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len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mul</a:t>
            </a:r>
            <a:r>
              <a:rPr lang="en-US" sz="1400" dirty="0">
                <a:cs typeface="+mn-cs"/>
              </a:rPr>
              <a:t> add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   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lineto</a:t>
            </a:r>
            <a:r>
              <a:rPr lang="en-US" sz="1400" dirty="0">
                <a:cs typeface="+mn-cs"/>
              </a:rPr>
              <a:t> stroke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}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300 400 </a:t>
            </a:r>
            <a:r>
              <a:rPr lang="en-US" sz="1400" dirty="0" err="1">
                <a:cs typeface="+mn-cs"/>
              </a:rPr>
              <a:t>goto</a:t>
            </a:r>
            <a:endParaRPr lang="en-US" sz="1400" dirty="0">
              <a:cs typeface="+mn-cs"/>
            </a:endParaRPr>
          </a:p>
          <a:p>
            <a:pPr marL="265113" indent="-265113">
              <a:defRPr/>
            </a:pPr>
            <a:r>
              <a:rPr lang="en-US" sz="1400" dirty="0" smtClean="0">
                <a:cs typeface="+mn-cs"/>
              </a:rPr>
              <a:t>10 draw 10 turn ... 10 draw 10 turn</a:t>
            </a:r>
            <a:endParaRPr lang="en-US" sz="1400" dirty="0">
              <a:cs typeface="+mn-cs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714750"/>
            <a:ext cx="24320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62467" name="Inhaltsplatzhalter 2"/>
          <p:cNvSpPr>
            <a:spLocks noGrp="1"/>
          </p:cNvSpPr>
          <p:nvPr>
            <p:ph sz="quarter" idx="1"/>
          </p:nvPr>
        </p:nvSpPr>
        <p:spPr>
          <a:xfrm>
            <a:off x="612774" y="1600200"/>
            <a:ext cx="8531225" cy="4495800"/>
          </a:xfrm>
        </p:spPr>
        <p:txBody>
          <a:bodyPr/>
          <a:lstStyle/>
          <a:p>
            <a:r>
              <a:rPr lang="de-DE" dirty="0" smtClean="0"/>
              <a:t>Syntaxgesteuerte Zielcodegenerierung</a:t>
            </a:r>
            <a:r>
              <a:rPr lang="de-DE" dirty="0" smtClean="0"/>
              <a:t>:</a:t>
            </a:r>
          </a:p>
          <a:p>
            <a:pPr lvl="1"/>
            <a:r>
              <a:rPr lang="de-DE" sz="2400" dirty="0" smtClean="0"/>
              <a:t>Der Compiler soll PostScript erzeugen, nicht nur #</a:t>
            </a:r>
            <a:r>
              <a:rPr lang="de-DE" sz="2400" dirty="0" err="1" smtClean="0"/>
              <a:t>true</a:t>
            </a:r>
            <a:r>
              <a:rPr lang="de-DE" sz="2400" dirty="0" smtClean="0"/>
              <a:t> und #</a:t>
            </a:r>
            <a:r>
              <a:rPr lang="de-DE" sz="2400" dirty="0" err="1" smtClean="0"/>
              <a:t>false</a:t>
            </a:r>
            <a:r>
              <a:rPr lang="de-DE" sz="2400" dirty="0" smtClean="0"/>
              <a:t> ausgeben.</a:t>
            </a:r>
          </a:p>
          <a:p>
            <a:pPr lvl="1"/>
            <a:r>
              <a:rPr lang="de-DE" sz="2400" dirty="0" smtClean="0"/>
              <a:t>Definition von S-Attributen (mit S-Ausdrücken)</a:t>
            </a:r>
            <a:endParaRPr lang="de-DE" sz="2400" dirty="0" smtClean="0"/>
          </a:p>
          <a:p>
            <a:pPr lvl="1"/>
            <a:r>
              <a:rPr lang="de-DE" sz="2400" dirty="0" smtClean="0"/>
              <a:t>S-Ausdrücke </a:t>
            </a:r>
            <a:r>
              <a:rPr lang="de-DE" sz="2400" dirty="0" smtClean="0"/>
              <a:t>beschreiben die Berechnung von </a:t>
            </a:r>
            <a:r>
              <a:rPr lang="de-DE" sz="2400" dirty="0" smtClean="0"/>
              <a:t>Zielcodefragmenten, </a:t>
            </a:r>
            <a:r>
              <a:rPr lang="de-DE" sz="2400" dirty="0" smtClean="0"/>
              <a:t>die für jede rechte Regelseite definiert werden können.</a:t>
            </a:r>
          </a:p>
          <a:p>
            <a:pPr lvl="1"/>
            <a:r>
              <a:rPr lang="de-DE" sz="2400" dirty="0" smtClean="0"/>
              <a:t>Bei jeder </a:t>
            </a:r>
            <a:r>
              <a:rPr lang="de-DE" sz="2400" dirty="0" smtClean="0"/>
              <a:t>Regelanwendung (Knoten im </a:t>
            </a:r>
            <a:r>
              <a:rPr lang="de-DE" sz="2400" dirty="0" err="1" smtClean="0"/>
              <a:t>Parsebaum</a:t>
            </a:r>
            <a:r>
              <a:rPr lang="de-DE" sz="2400" dirty="0" smtClean="0"/>
              <a:t>) </a:t>
            </a:r>
            <a:r>
              <a:rPr lang="de-DE" sz="2400" dirty="0" smtClean="0"/>
              <a:t>wird der entsprechende S-Attribut-Wert ermittelt und </a:t>
            </a:r>
            <a:r>
              <a:rPr lang="de-DE" sz="2400" dirty="0" smtClean="0"/>
              <a:t>weitergereicht. (eindeutige Auswertungsreihenfolge)</a:t>
            </a: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0C75230-9207-4EB6-8EFC-E8C3A1CD51B8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571875"/>
            <a:ext cx="8001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</a:p>
        </p:txBody>
      </p:sp>
      <p:sp>
        <p:nvSpPr>
          <p:cNvPr id="63492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400" b="1" dirty="0" smtClean="0"/>
              <a:t>Die Platzhalter $1 bis $n:</a:t>
            </a:r>
          </a:p>
          <a:p>
            <a:pPr eaLnBrk="1" hangingPunct="1"/>
            <a:r>
              <a:rPr lang="de-DE" sz="2400" dirty="0" smtClean="0"/>
              <a:t>In S-Attributen verwenden wir Platzhalter für die Ergebnisse der einzelnen Regelbausteine.</a:t>
            </a:r>
          </a:p>
          <a:p>
            <a:pPr eaLnBrk="1" hangingPunct="1"/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F54056-A7E3-4054-A3C6-98543D40352A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47775" y="4632325"/>
            <a:ext cx="500063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51063" y="4635500"/>
            <a:ext cx="500062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47775" y="5019675"/>
            <a:ext cx="500063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rgbClr val="FF0000"/>
                </a:solidFill>
              </a:rPr>
              <a:t>VW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151063" y="5022850"/>
            <a:ext cx="500062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72125" y="3108325"/>
            <a:ext cx="3357563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/>
              <a:t>Eingabewort sei: </a:t>
            </a:r>
            <a:r>
              <a:rPr lang="de-DE" sz="1400" b="1" dirty="0">
                <a:solidFill>
                  <a:schemeClr val="tx1"/>
                </a:solidFill>
              </a:rPr>
              <a:t>VW 20 RE 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62600" y="3108325"/>
            <a:ext cx="3357563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/>
              <a:t>Eingabewort sei: </a:t>
            </a:r>
            <a:r>
              <a:rPr lang="de-DE" sz="1400" b="1" dirty="0">
                <a:solidFill>
                  <a:srgbClr val="FF0000"/>
                </a:solidFill>
              </a:rPr>
              <a:t>VW 20 </a:t>
            </a:r>
            <a:r>
              <a:rPr lang="de-DE" sz="1400" b="1" dirty="0">
                <a:solidFill>
                  <a:schemeClr val="tx1"/>
                </a:solidFill>
              </a:rPr>
              <a:t>RE 10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6313" y="4643438"/>
            <a:ext cx="4214812" cy="1477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5600" indent="-355600">
              <a:buFont typeface="Wingdings" pitchFamily="2" charset="2"/>
              <a:buChar char="Ø"/>
              <a:defRPr/>
            </a:pPr>
            <a:r>
              <a:rPr lang="de-DE" b="1" dirty="0"/>
              <a:t>Von einem Token ist $n immer des Lexem des Tokens !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de-DE" b="1" dirty="0"/>
              <a:t>Von einem Nichtterminal ist $n immer das Ergebnis $$ des Nichtterminals !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285875" y="6215063"/>
            <a:ext cx="371475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$$ = "20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 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14688"/>
            <a:ext cx="82819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4786313" y="4643438"/>
            <a:ext cx="4214812" cy="1477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5600" indent="-355600">
              <a:buFont typeface="Wingdings" pitchFamily="2" charset="2"/>
              <a:buChar char="Ø"/>
              <a:defRPr/>
            </a:pPr>
            <a:r>
              <a:rPr lang="de-DE" b="1" dirty="0"/>
              <a:t>Von einem Token ist $n immer des Lexem des Tokens !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de-DE" b="1" dirty="0"/>
              <a:t>Von einem Nichtterminal ist $n immer das Ergebnis $$ des Nichtterminals !</a:t>
            </a:r>
          </a:p>
        </p:txBody>
      </p:sp>
      <p:sp>
        <p:nvSpPr>
          <p:cNvPr id="6451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</a:p>
        </p:txBody>
      </p:sp>
      <p:sp>
        <p:nvSpPr>
          <p:cNvPr id="64517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400" b="1" dirty="0" smtClean="0"/>
              <a:t>Die Platzhalter $1 bis $n:</a:t>
            </a:r>
          </a:p>
          <a:p>
            <a:pPr eaLnBrk="1" hangingPunct="1"/>
            <a:r>
              <a:rPr lang="de-DE" sz="2400" dirty="0" smtClean="0"/>
              <a:t>In S-Attributen verwenden wir Platzhalter für die Ergebnisse der einzelnen Regelbausteine.</a:t>
            </a:r>
          </a:p>
          <a:p>
            <a:pPr eaLnBrk="1" hangingPunct="1"/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2F0B766-EB7A-4117-86E2-DCE65E31BB82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1213" y="3824288"/>
            <a:ext cx="500062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51000" y="3827463"/>
            <a:ext cx="500063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11213" y="4211638"/>
            <a:ext cx="500062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rgbClr val="FF0000"/>
                </a:solidFill>
              </a:rPr>
              <a:t>WH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51000" y="4214813"/>
            <a:ext cx="500063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643563" y="2857500"/>
            <a:ext cx="3357562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/>
              <a:t>Eingabewort sei: </a:t>
            </a:r>
            <a:r>
              <a:rPr lang="de-DE" sz="1400" b="1" dirty="0">
                <a:solidFill>
                  <a:srgbClr val="FF0000"/>
                </a:solidFill>
              </a:rPr>
              <a:t>WH 4 [ 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VW 20 </a:t>
            </a:r>
            <a:r>
              <a:rPr lang="de-DE" sz="1400" b="1" dirty="0">
                <a:solidFill>
                  <a:srgbClr val="FF0000"/>
                </a:solidFill>
              </a:rPr>
              <a:t>]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28938" y="3827463"/>
            <a:ext cx="500062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28938" y="4214813"/>
            <a:ext cx="500062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FF0000"/>
                </a:solidFill>
              </a:rPr>
              <a:t>[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429375" y="3827463"/>
            <a:ext cx="500063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429375" y="4214813"/>
            <a:ext cx="500063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643438" y="3827463"/>
            <a:ext cx="500062" cy="30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algn="ctr">
              <a:defRPr/>
            </a:pPr>
            <a:r>
              <a:rPr lang="de-DE" sz="1400" b="1" dirty="0"/>
              <a:t>$4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286250" y="4214813"/>
            <a:ext cx="1214438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endParaRPr lang="de-D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57250" y="6049963"/>
            <a:ext cx="371475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$$ = "20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draw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 "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786313" y="6059488"/>
            <a:ext cx="4214812" cy="64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9875" indent="-269875">
              <a:buFont typeface="Wingdings" pitchFamily="2" charset="2"/>
              <a:buChar char="Ø"/>
              <a:defRPr/>
            </a:pPr>
            <a:r>
              <a:rPr lang="de-DE" b="1" dirty="0"/>
              <a:t>Alle $n und $$ sind vom Datentyp String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4929188"/>
            <a:ext cx="1857375" cy="168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Inhaltsplatzhalter 4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54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sz="2400" b="1" i="1" smtClean="0">
                <a:solidFill>
                  <a:srgbClr val="FC9204"/>
                </a:solidFill>
              </a:rPr>
              <a:t>Arbeitsweise des Compilers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23620C5-EF87-40DD-B75E-2E442A706387}" type="slidenum">
              <a:rPr lang="de-DE"/>
              <a:pPr>
                <a:defRPr/>
              </a:pPr>
              <a:t>54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9188" y="5072063"/>
            <a:ext cx="3571875" cy="13843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rgbClr val="FF0000"/>
                </a:solidFill>
                <a:cs typeface="+mn-cs"/>
              </a:rPr>
              <a:t>Programm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	</a:t>
            </a:r>
            <a:r>
              <a:rPr lang="de-DE" sz="1200" b="1" dirty="0">
                <a:cs typeface="+mn-cs"/>
                <a:sym typeface="Wingdings" pitchFamily="2" charset="2"/>
              </a:rPr>
              <a:t>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Anweisungen </a:t>
            </a: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Anweisungen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	</a:t>
            </a:r>
            <a:r>
              <a:rPr lang="de-DE" sz="1200" b="1" dirty="0">
                <a:cs typeface="+mn-cs"/>
                <a:sym typeface="Wingdings" pitchFamily="2" charset="2"/>
              </a:rPr>
              <a:t>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Anweisungen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|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  <a:sym typeface="Symbol"/>
              </a:rPr>
              <a:t></a:t>
            </a:r>
            <a:endParaRPr lang="de-DE" sz="1200" b="1" dirty="0">
              <a:cs typeface="+mn-cs"/>
            </a:endParaRP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	</a:t>
            </a:r>
            <a:r>
              <a:rPr lang="de-DE" sz="1200" b="1" dirty="0">
                <a:cs typeface="+mn-cs"/>
                <a:sym typeface="Wingdings" pitchFamily="2" charset="2"/>
              </a:rPr>
              <a:t>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VW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7030A0"/>
                </a:solidFill>
                <a:cs typeface="+mn-cs"/>
              </a:rPr>
              <a:t>Zahl </a:t>
            </a: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      	   </a:t>
            </a:r>
            <a:r>
              <a:rPr lang="de-DE" sz="1200" b="1" dirty="0">
                <a:cs typeface="+mn-cs"/>
              </a:rPr>
              <a:t>|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RE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7030A0"/>
                </a:solidFill>
                <a:cs typeface="+mn-cs"/>
              </a:rPr>
              <a:t>Zahl</a:t>
            </a: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    	   </a:t>
            </a:r>
            <a:r>
              <a:rPr lang="de-DE" sz="1200" b="1" dirty="0">
                <a:cs typeface="+mn-cs"/>
              </a:rPr>
              <a:t>|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WH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7030A0"/>
                </a:solidFill>
                <a:cs typeface="+mn-cs"/>
              </a:rPr>
              <a:t>Zahl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[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FF0000"/>
                </a:solidFill>
                <a:cs typeface="+mn-cs"/>
              </a:rPr>
              <a:t>Anweisungen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] </a:t>
            </a: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      	   </a:t>
            </a:r>
            <a:r>
              <a:rPr lang="de-DE" sz="1200" b="1" dirty="0">
                <a:cs typeface="+mn-cs"/>
              </a:rPr>
              <a:t>|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FARBE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7030A0"/>
                </a:solidFill>
                <a:cs typeface="+mn-cs"/>
              </a:rPr>
              <a:t>Farbwert </a:t>
            </a:r>
          </a:p>
          <a:p>
            <a:pPr>
              <a:tabLst>
                <a:tab pos="1073150" algn="l"/>
              </a:tabLst>
              <a:defRPr/>
            </a:pP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      	   </a:t>
            </a:r>
            <a:r>
              <a:rPr lang="de-DE" sz="1200" b="1" dirty="0">
                <a:cs typeface="+mn-cs"/>
              </a:rPr>
              <a:t>|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cs typeface="+mn-cs"/>
              </a:rPr>
              <a:t>STIFT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b="1" dirty="0">
                <a:solidFill>
                  <a:srgbClr val="7030A0"/>
                </a:solidFill>
                <a:cs typeface="+mn-cs"/>
              </a:rPr>
              <a:t>Zahl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rot="5400000" flipH="1" flipV="1">
            <a:off x="2600325" y="4529138"/>
            <a:ext cx="785813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5400000" flipH="1" flipV="1">
            <a:off x="5900737" y="4672013"/>
            <a:ext cx="785813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28625" y="2214563"/>
            <a:ext cx="2071688" cy="523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400" b="1" dirty="0">
                <a:cs typeface="+mn-cs"/>
              </a:rPr>
              <a:t>WH 36 [WH 4 [VW 100 RE 90] RE 10]</a:t>
            </a:r>
          </a:p>
        </p:txBody>
      </p:sp>
      <p:cxnSp>
        <p:nvCxnSpPr>
          <p:cNvPr id="13" name="Gerade Verbindung mit Pfeil 12"/>
          <p:cNvCxnSpPr>
            <a:stCxn id="12" idx="2"/>
          </p:cNvCxnSpPr>
          <p:nvPr/>
        </p:nvCxnSpPr>
        <p:spPr>
          <a:xfrm rot="16200000" flipH="1">
            <a:off x="1136651" y="3065462"/>
            <a:ext cx="690562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500438" y="1982788"/>
            <a:ext cx="2428875" cy="9540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cs typeface="+mn-cs"/>
              </a:rPr>
              <a:t>[Wiederhole, "WH"]</a:t>
            </a:r>
          </a:p>
          <a:p>
            <a:pPr>
              <a:defRPr/>
            </a:pPr>
            <a:r>
              <a:rPr lang="de-DE" sz="1400" dirty="0">
                <a:cs typeface="+mn-cs"/>
              </a:rPr>
              <a:t>[</a:t>
            </a:r>
            <a:r>
              <a:rPr lang="de-DE" sz="1400" dirty="0">
                <a:solidFill>
                  <a:srgbClr val="7030A0"/>
                </a:solidFill>
                <a:cs typeface="+mn-cs"/>
              </a:rPr>
              <a:t>Zahl</a:t>
            </a:r>
            <a:r>
              <a:rPr lang="de-DE" sz="1400" dirty="0">
                <a:cs typeface="+mn-cs"/>
              </a:rPr>
              <a:t>, "12"]</a:t>
            </a:r>
          </a:p>
          <a:p>
            <a:pPr>
              <a:defRPr/>
            </a:pPr>
            <a:r>
              <a:rPr lang="de-DE" sz="1400" dirty="0">
                <a:cs typeface="+mn-cs"/>
              </a:rPr>
              <a:t>[KlammerAuf" "["]</a:t>
            </a:r>
          </a:p>
          <a:p>
            <a:pPr>
              <a:defRPr/>
            </a:pPr>
            <a:r>
              <a:rPr lang="de-DE" sz="1400" dirty="0">
                <a:cs typeface="+mn-cs"/>
              </a:rPr>
              <a:t>…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rot="16200000" flipH="1">
            <a:off x="4321969" y="3107532"/>
            <a:ext cx="642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6072188" y="1544638"/>
            <a:ext cx="3000375" cy="13843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5113" indent="-265113">
              <a:defRPr/>
            </a:pPr>
            <a:r>
              <a:rPr lang="en-US" sz="1400" dirty="0">
                <a:cs typeface="+mn-cs"/>
              </a:rPr>
              <a:t>%!PS-Adobe-2.0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/orient 0 def /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0 def /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0 def 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0 0 0 </a:t>
            </a:r>
            <a:r>
              <a:rPr lang="en-US" sz="1400" dirty="0" err="1">
                <a:cs typeface="+mn-cs"/>
              </a:rPr>
              <a:t>setrgbcolor</a:t>
            </a:r>
            <a:endParaRPr lang="en-US" sz="1400" dirty="0">
              <a:cs typeface="+mn-cs"/>
            </a:endParaRP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/</a:t>
            </a:r>
            <a:r>
              <a:rPr lang="en-US" sz="1400" dirty="0" err="1">
                <a:cs typeface="+mn-cs"/>
              </a:rPr>
              <a:t>goto</a:t>
            </a:r>
            <a:r>
              <a:rPr lang="en-US" sz="1400" dirty="0">
                <a:cs typeface="+mn-cs"/>
              </a:rPr>
              <a:t> { /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> def /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exch</a:t>
            </a:r>
            <a:r>
              <a:rPr lang="en-US" sz="1400" dirty="0">
                <a:cs typeface="+mn-cs"/>
              </a:rPr>
              <a:t/>
            </a:r>
            <a:br>
              <a:rPr lang="en-US" sz="1400" dirty="0">
                <a:cs typeface="+mn-cs"/>
              </a:rPr>
            </a:br>
            <a:r>
              <a:rPr lang="en-US" sz="1400" dirty="0">
                <a:cs typeface="+mn-cs"/>
              </a:rPr>
              <a:t> def </a:t>
            </a:r>
            <a:r>
              <a:rPr lang="en-US" sz="1400" dirty="0" err="1">
                <a:cs typeface="+mn-cs"/>
              </a:rPr>
              <a:t>xpos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ypos</a:t>
            </a:r>
            <a:r>
              <a:rPr lang="en-US" sz="1400" dirty="0">
                <a:cs typeface="+mn-cs"/>
              </a:rPr>
              <a:t> </a:t>
            </a:r>
            <a:r>
              <a:rPr lang="en-US" sz="1400" dirty="0" err="1">
                <a:cs typeface="+mn-cs"/>
              </a:rPr>
              <a:t>moveto</a:t>
            </a:r>
            <a:r>
              <a:rPr lang="en-US" sz="1400" dirty="0">
                <a:cs typeface="+mn-cs"/>
              </a:rPr>
              <a:t>} def</a:t>
            </a:r>
          </a:p>
          <a:p>
            <a:pPr marL="265113" indent="-265113">
              <a:defRPr/>
            </a:pPr>
            <a:r>
              <a:rPr lang="en-US" sz="1400" dirty="0">
                <a:cs typeface="+mn-cs"/>
              </a:rPr>
              <a:t>…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rot="5400000" flipH="1" flipV="1">
            <a:off x="7358063" y="3071813"/>
            <a:ext cx="5730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5429250"/>
            <a:ext cx="2571750" cy="1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smtClean="0">
                <a:solidFill>
                  <a:srgbClr val="FC9204"/>
                </a:solidFill>
              </a:rPr>
              <a:t>Beispiel:  ZR – eine Sprache für einen Zeichenroboter</a:t>
            </a:r>
            <a:endParaRPr lang="de-DE" smtClean="0"/>
          </a:p>
        </p:txBody>
      </p:sp>
      <p:sp>
        <p:nvSpPr>
          <p:cNvPr id="66563" name="Inhaltsplatzhalt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sz="2800" smtClean="0"/>
              <a:t>Anwenden des Compilers auf der Modellierungsebene der T-Diagramme in TDiag.</a:t>
            </a:r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  <a:p>
            <a:endParaRPr lang="de-DE" sz="2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B1DCFA-AEF4-4850-AA22-DBB2D8653783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643188"/>
            <a:ext cx="67849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2400" b="1" i="1" dirty="0" smtClean="0">
                <a:solidFill>
                  <a:srgbClr val="FC9204"/>
                </a:solidFill>
              </a:rPr>
              <a:t>Antworten auf weitere </a:t>
            </a:r>
            <a:r>
              <a:rPr lang="de-DE" sz="2400" b="1" i="1" dirty="0" smtClean="0">
                <a:solidFill>
                  <a:srgbClr val="FC9204"/>
                </a:solidFill>
              </a:rPr>
              <a:t>Fragen ...</a:t>
            </a: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B1DCFA-AEF4-4850-AA22-DBB2D8653783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000232" y="600076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http://www.inf.hs-zigr.de/~wagenkn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http://www.atocc.de</a:t>
            </a:r>
            <a:endParaRPr lang="de-DE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530975" cy="990600"/>
          </a:xfrm>
        </p:spPr>
        <p:txBody>
          <a:bodyPr/>
          <a:lstStyle/>
          <a:p>
            <a:r>
              <a:rPr lang="de-DE" sz="3200" b="1" i="1" smtClean="0">
                <a:solidFill>
                  <a:srgbClr val="FC9204"/>
                </a:solidFill>
              </a:rPr>
              <a:t>Lehrplan </a:t>
            </a:r>
            <a:r>
              <a:rPr lang="de-DE" sz="3200" b="1" i="1" smtClean="0">
                <a:solidFill>
                  <a:srgbClr val="FC9204"/>
                </a:solidFill>
                <a:sym typeface="Wingdings" pitchFamily="2" charset="2"/>
              </a:rPr>
              <a:t></a:t>
            </a:r>
            <a:r>
              <a:rPr lang="de-DE" sz="3200" b="1" i="1" smtClean="0">
                <a:solidFill>
                  <a:srgbClr val="FC9204"/>
                </a:solidFill>
              </a:rPr>
              <a:t> Ziele und Inhalte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B08E14-CBFB-4E00-AD4C-1DEA50699E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3316" name="Picture 2" descr="http://upload.wikimedia.org/wikipedia/commons/thumb/9/93/Karte_Deutsche_Bundesl%C3%A4nder_%28nummeriert%29.svg/281px-Karte_Deutsche_Bundesl%C3%A4nder_%28nummeriert%29.svg.png">
            <a:hlinkClick r:id="rId3" tooltip="Deutschlands Bundesländ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881313"/>
            <a:ext cx="26765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Inhaltsplatzhalter 14"/>
          <p:cNvGraphicFramePr>
            <a:graphicFrameLocks noGrp="1"/>
          </p:cNvGraphicFramePr>
          <p:nvPr>
            <p:ph sz="quarter" idx="1"/>
          </p:nvPr>
        </p:nvGraphicFramePr>
        <p:xfrm>
          <a:off x="2857500" y="2500313"/>
          <a:ext cx="6096001" cy="40719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7170"/>
                <a:gridCol w="1779322"/>
                <a:gridCol w="2867213"/>
                <a:gridCol w="1132296"/>
              </a:tblGrid>
              <a:tr h="185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Nr.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Bundesland  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Lehrplaninhalt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(Lernbereich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Pflichtbestandteil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Baden-Württemberg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Bereich der theoretischen Informatik </a:t>
                      </a:r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/>
                      </a:r>
                      <a:b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</a:br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(</a:t>
                      </a:r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Automaten</a:t>
                      </a:r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, Berechenbarkeit</a:t>
                      </a:r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nein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Bayern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3. Formale Sprachen (noch Entwurf)</a:t>
                      </a:r>
                      <a:endParaRPr lang="de-DE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Berlin 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4.4 Sprachen und Automaten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ja (auch GK)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e-DE" sz="1100" b="0" i="0" u="none" strike="noStrik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4.4 Sprachen und Automaten</a:t>
                      </a:r>
                      <a:endParaRPr lang="de-DE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Ja (auch GK)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Bremen 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Grundlagen der Theoretischen Informatik (Automaten, formale Sprachen)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nein</a:t>
                      </a:r>
                      <a:endParaRPr lang="de-DE" sz="11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Hamburg 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Formale Sprachen, endliche Automaten,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Keller-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automaten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, Scanner, Parser, Ableitungsbaum</a:t>
                      </a:r>
                      <a:endParaRPr lang="de-DE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nein</a:t>
                      </a:r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Hessen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Formale Sprachen und Grammatiken  Automaten, Fakultativ: Übersetzerbau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 (auch GK)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Mecklenburg-Vorpommern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4.4 Sprachen und Automaten</a:t>
                      </a:r>
                      <a:endParaRPr lang="de-DE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ja (auch GK)</a:t>
                      </a:r>
                      <a:r>
                        <a:rPr lang="de-DE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Niedersachsen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Eigenschaften endlicher Automaten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Aspekte formaler Sprachen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nein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Nordrhein-Westfalen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Endliche Automaten und formale Sprachen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Rheinland-Pfalz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Formale Sprachen und Automaten zur Sprachbeschreibung und Spracherkennung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 (nur </a:t>
                      </a:r>
                      <a:r>
                        <a:rPr lang="de-DE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LK)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Saarland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Automaten und formale Sprachen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Fakultativ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Übersetzerbau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 (auch GK)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Sachsen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A: Formale Sprachen, Kellerautomat, Akzeptor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Sachsen-Anhalt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baseline="0" dirty="0" smtClean="0">
                          <a:latin typeface="Arial,Bold"/>
                        </a:rPr>
                        <a:t>Endliche Automaten und formale Sprachen</a:t>
                      </a:r>
                      <a:endParaRPr lang="de-DE" sz="800" b="0" baseline="0" dirty="0" smtClean="0">
                        <a:latin typeface="Arial,Bold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nein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Schleswig-Holstein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Automaten als mögliches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Themengebiet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Thüringen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Themenbereich 7.3: Einblick in formale Sprachen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nein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de-DE" sz="2400" dirty="0">
                <a:latin typeface="Arial" charset="0"/>
                <a:cs typeface="+mn-cs"/>
              </a:rPr>
              <a:t>In den meisten Bundesländern sind ausgewählte Inhalte der TI Lehrplaninhalt der Sek. II</a:t>
            </a:r>
            <a:r>
              <a:rPr lang="de-DE" sz="2400" dirty="0" smtClean="0">
                <a:latin typeface="Arial" charset="0"/>
                <a:cs typeface="+mn-cs"/>
              </a:rPr>
              <a:t>:</a:t>
            </a:r>
            <a:endParaRPr lang="de-DE" sz="2400" dirty="0">
              <a:latin typeface="+mn-lt"/>
              <a:cs typeface="+mn-cs"/>
            </a:endParaRPr>
          </a:p>
        </p:txBody>
      </p:sp>
      <p:pic>
        <p:nvPicPr>
          <p:cNvPr id="13412" name="Picture 1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188" y="285750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sb-borken.de/uploads/pics/LehrplanGefaeng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00174"/>
            <a:ext cx="1524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Verortung der TI im Lehrplan Thüringens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1EA5D9-EB2E-479F-88B4-7BC4C199B30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de-DE" sz="2400" u="sng" dirty="0" smtClean="0"/>
              <a:t>Zwei wichtige Quellen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Informatik-Lehrplan für Kl. 11,12 (1999)</a:t>
            </a:r>
            <a:br>
              <a:rPr lang="de-DE" sz="2400" dirty="0" smtClean="0"/>
            </a:br>
            <a:r>
              <a:rPr lang="de-DE" sz="2400" dirty="0" smtClean="0"/>
              <a:t>(Eingeflossen sind hier: EPA = Einheitliche Prüfungsanforderungen in der Abiturprüfung; Bildungsstandards für Informatik als Minimum)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Ziele und Inhalte der Qualifizierungsphase der gymnasialen Oberstufe im Fach Informatik</a:t>
            </a:r>
            <a:br>
              <a:rPr lang="de-DE" sz="2400" dirty="0" smtClean="0"/>
            </a:br>
            <a:r>
              <a:rPr lang="de-DE" sz="2400" dirty="0" smtClean="0"/>
              <a:t>(Inhalts- und prozessbezogenen Kompetenzen, differenziert nach grundlegendem und erhöhtem Anforderungsniveau)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200" b="1" i="1" dirty="0" smtClean="0">
                <a:solidFill>
                  <a:srgbClr val="FC9204"/>
                </a:solidFill>
              </a:rPr>
              <a:t>Themenbereich (Wahlthema in Kl. 12): </a:t>
            </a:r>
            <a:br>
              <a:rPr lang="de-DE" sz="3200" b="1" i="1" dirty="0" smtClean="0">
                <a:solidFill>
                  <a:srgbClr val="FC9204"/>
                </a:solidFill>
              </a:rPr>
            </a:br>
            <a:r>
              <a:rPr lang="de-DE" sz="3200" b="1" i="1" dirty="0" smtClean="0">
                <a:solidFill>
                  <a:srgbClr val="FC9204"/>
                </a:solidFill>
              </a:rPr>
              <a:t>Einblick in formale Sprachen (ca. 25 Std.)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05F8C1D-DFF0-452E-AEC7-1E22853D3AA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14282" y="1714488"/>
            <a:ext cx="8929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Schüler </a:t>
            </a:r>
            <a:r>
              <a:rPr lang="de-DE" sz="2000" dirty="0">
                <a:solidFill>
                  <a:srgbClr val="00B050"/>
                </a:solidFill>
              </a:rPr>
              <a:t>erwerben wesentliche Kenntnisse </a:t>
            </a:r>
            <a:r>
              <a:rPr lang="de-DE" sz="2000" dirty="0"/>
              <a:t>allgemein zu Sprachen und </a:t>
            </a:r>
            <a:r>
              <a:rPr lang="de-DE" sz="2000" dirty="0" smtClean="0"/>
              <a:t>speziell zu </a:t>
            </a:r>
            <a:r>
              <a:rPr lang="de-DE" sz="2000" i="1" dirty="0">
                <a:solidFill>
                  <a:srgbClr val="FF0000"/>
                </a:solidFill>
              </a:rPr>
              <a:t>regulären</a:t>
            </a:r>
            <a:r>
              <a:rPr lang="de-DE" sz="2000" dirty="0"/>
              <a:t> und </a:t>
            </a:r>
            <a:r>
              <a:rPr lang="de-DE" sz="2000" i="1" dirty="0">
                <a:solidFill>
                  <a:srgbClr val="FF0000"/>
                </a:solidFill>
              </a:rPr>
              <a:t>kontextfreien Sprachen</a:t>
            </a:r>
            <a:r>
              <a:rPr lang="de-DE" sz="2000" dirty="0"/>
              <a:t>. Sie </a:t>
            </a:r>
            <a:r>
              <a:rPr lang="de-DE" sz="2000" dirty="0">
                <a:solidFill>
                  <a:srgbClr val="00B050"/>
                </a:solidFill>
              </a:rPr>
              <a:t>erfahren</a:t>
            </a:r>
            <a:r>
              <a:rPr lang="de-DE" sz="2000" dirty="0"/>
              <a:t> wichtige Zusammenhänge </a:t>
            </a:r>
            <a:r>
              <a:rPr lang="de-DE" sz="2000" dirty="0" smtClean="0"/>
              <a:t>zu den </a:t>
            </a:r>
            <a:r>
              <a:rPr lang="de-DE" sz="2000" dirty="0"/>
              <a:t>entsprechenden Automaten (</a:t>
            </a:r>
            <a:r>
              <a:rPr lang="de-DE" sz="2000" i="1" dirty="0">
                <a:solidFill>
                  <a:srgbClr val="FF0000"/>
                </a:solidFill>
              </a:rPr>
              <a:t>endliche Automaten</a:t>
            </a:r>
            <a:r>
              <a:rPr lang="de-DE" sz="2000" dirty="0"/>
              <a:t>, </a:t>
            </a:r>
            <a:r>
              <a:rPr lang="de-DE" sz="2000" i="1" dirty="0">
                <a:solidFill>
                  <a:srgbClr val="FF0000"/>
                </a:solidFill>
              </a:rPr>
              <a:t>Kellerautomaten</a:t>
            </a:r>
            <a:r>
              <a:rPr lang="de-DE" sz="2000" dirty="0"/>
              <a:t>). 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Die Schüler </a:t>
            </a:r>
            <a:r>
              <a:rPr lang="de-DE" sz="2000" dirty="0" smtClean="0">
                <a:solidFill>
                  <a:srgbClr val="00B050"/>
                </a:solidFill>
              </a:rPr>
              <a:t>kennen </a:t>
            </a:r>
            <a:r>
              <a:rPr lang="de-DE" sz="2000" dirty="0">
                <a:solidFill>
                  <a:srgbClr val="00B050"/>
                </a:solidFill>
              </a:rPr>
              <a:t>und nutzen</a:t>
            </a:r>
            <a:r>
              <a:rPr lang="de-DE" sz="2000" dirty="0"/>
              <a:t> verschiedene </a:t>
            </a:r>
            <a:r>
              <a:rPr lang="de-DE" sz="2000" i="1" dirty="0">
                <a:solidFill>
                  <a:srgbClr val="FF0000"/>
                </a:solidFill>
              </a:rPr>
              <a:t>Techniken zur syntaktischen Beschreibung formaler Sprachen</a:t>
            </a:r>
            <a:r>
              <a:rPr lang="de-DE" sz="2000" dirty="0"/>
              <a:t>. Sie </a:t>
            </a:r>
            <a:r>
              <a:rPr lang="de-DE" sz="2000" dirty="0">
                <a:solidFill>
                  <a:srgbClr val="00B050"/>
                </a:solidFill>
              </a:rPr>
              <a:t>erlernen</a:t>
            </a:r>
            <a:r>
              <a:rPr lang="de-DE" sz="2000" dirty="0"/>
              <a:t> ein </a:t>
            </a:r>
            <a:r>
              <a:rPr lang="de-DE" sz="2000" i="1" dirty="0">
                <a:solidFill>
                  <a:srgbClr val="FF0000"/>
                </a:solidFill>
              </a:rPr>
              <a:t>Verfahren zur Übersetzung eines Ausdrucks in eine maschinennahe Notation</a:t>
            </a:r>
            <a:r>
              <a:rPr lang="de-DE" sz="2000" dirty="0"/>
              <a:t>. Die Schüler </a:t>
            </a:r>
            <a:r>
              <a:rPr lang="de-DE" sz="2000" dirty="0">
                <a:solidFill>
                  <a:srgbClr val="00B050"/>
                </a:solidFill>
              </a:rPr>
              <a:t>können</a:t>
            </a:r>
            <a:r>
              <a:rPr lang="de-DE" sz="2000" dirty="0"/>
              <a:t> die grundsätzliche Arbeitsweise </a:t>
            </a:r>
            <a:r>
              <a:rPr lang="de-DE" sz="2000" dirty="0" smtClean="0"/>
              <a:t>von </a:t>
            </a:r>
            <a:r>
              <a:rPr lang="de-DE" sz="2000" i="1" dirty="0">
                <a:solidFill>
                  <a:srgbClr val="FF0000"/>
                </a:solidFill>
              </a:rPr>
              <a:t>Compilern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i="1" dirty="0">
                <a:solidFill>
                  <a:srgbClr val="FF0000"/>
                </a:solidFill>
              </a:rPr>
              <a:t>Interpretern </a:t>
            </a:r>
            <a:r>
              <a:rPr lang="de-DE" sz="2000" dirty="0">
                <a:solidFill>
                  <a:srgbClr val="00B050"/>
                </a:solidFill>
              </a:rPr>
              <a:t>erklären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r>
              <a:rPr lang="de-DE" sz="2000" dirty="0" smtClean="0"/>
              <a:t>(Zitat aus dem Lehrplan)</a:t>
            </a:r>
          </a:p>
          <a:p>
            <a:endParaRPr lang="de-DE" sz="2000" dirty="0"/>
          </a:p>
          <a:p>
            <a:r>
              <a:rPr lang="de-DE" sz="2000" i="1" dirty="0" smtClean="0"/>
              <a:t>Grundfach</a:t>
            </a:r>
            <a:r>
              <a:rPr lang="de-DE" sz="2000" dirty="0" smtClean="0"/>
              <a:t> Informatik: 7.3; </a:t>
            </a:r>
            <a:r>
              <a:rPr lang="de-DE" sz="2000" i="1" dirty="0" smtClean="0"/>
              <a:t>Leistungsfach</a:t>
            </a:r>
            <a:r>
              <a:rPr lang="de-DE" sz="2000" dirty="0" smtClean="0"/>
              <a:t> Informatik: 10.2</a:t>
            </a:r>
          </a:p>
          <a:p>
            <a:endParaRPr lang="de-DE" sz="2000" dirty="0"/>
          </a:p>
          <a:p>
            <a:r>
              <a:rPr lang="de-DE" sz="2000" dirty="0" smtClean="0">
                <a:solidFill>
                  <a:srgbClr val="00B050"/>
                </a:solidFill>
              </a:rPr>
              <a:t>EPA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Anforderungsbereiche: Reproduktion / analoge Rekonstruktion /  Konstruktion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7816877" cy="990600"/>
          </a:xfrm>
        </p:spPr>
        <p:txBody>
          <a:bodyPr/>
          <a:lstStyle/>
          <a:p>
            <a:r>
              <a:rPr lang="de-DE" sz="2400" b="1" i="1" dirty="0" smtClean="0">
                <a:solidFill>
                  <a:srgbClr val="FC9204"/>
                </a:solidFill>
              </a:rPr>
              <a:t>Inhaltliche Kompetenzen in der </a:t>
            </a:r>
            <a:r>
              <a:rPr lang="de-DE" sz="2400" b="1" i="1" dirty="0" err="1" smtClean="0">
                <a:solidFill>
                  <a:srgbClr val="FC9204"/>
                </a:solidFill>
              </a:rPr>
              <a:t>Qualifizierungphase</a:t>
            </a:r>
            <a:r>
              <a:rPr lang="de-DE" sz="2400" b="1" i="1" dirty="0" smtClean="0">
                <a:solidFill>
                  <a:srgbClr val="FC9204"/>
                </a:solidFill>
              </a:rPr>
              <a:t> (grundlegendes / erhöhtes Anforderungsniveau)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517508-AE91-41AC-AC8A-03858A991C9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067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6934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 nach unten 5"/>
          <p:cNvSpPr/>
          <p:nvPr/>
        </p:nvSpPr>
        <p:spPr>
          <a:xfrm rot="5400000">
            <a:off x="7929586" y="5929330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16200000">
            <a:off x="285720" y="4857760"/>
            <a:ext cx="642942" cy="785818"/>
          </a:xfrm>
          <a:prstGeom prst="downArrow">
            <a:avLst>
              <a:gd name="adj1" fmla="val 50000"/>
              <a:gd name="adj2" fmla="val 6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&quot;/&gt;&lt;property id=&quot;20307&quot; value=&quot;256&quot;/&gt;&lt;/object&gt;&lt;object type=&quot;3&quot; unique_id=&quot;10004&quot;&gt;&lt;property id=&quot;20148&quot; value=&quot;5&quot;/&gt;&lt;property id=&quot;20300&quot; value=&quot;Folie 2 - &amp;quot;Zur Person&amp;quot;&quot;/&gt;&lt;property id=&quot;20307&quot; value=&quot;432&quot;/&gt;&lt;/object&gt;&lt;object type=&quot;3&quot; unique_id=&quot;10007&quot;&gt;&lt;property id=&quot;20148&quot; value=&quot;5&quot;/&gt;&lt;property id=&quot;20300&quot; value=&quot;Folie 6 - &amp;quot;Lehrplan  Ziele und Inhalte           &amp;quot;&quot;/&gt;&lt;property id=&quot;20307&quot; value=&quot;381&quot;/&gt;&lt;/object&gt;&lt;object type=&quot;3&quot; unique_id=&quot;10009&quot;&gt;&lt;property id=&quot;20148&quot; value=&quot;5&quot;/&gt;&lt;property id=&quot;20300&quot; value=&quot;Folie 7 - &amp;quot;Verortung der TI im Lehrplan Thüringens&amp;quot;&quot;/&gt;&lt;property id=&quot;20307&quot; value=&quot;388&quot;/&gt;&lt;/object&gt;&lt;object type=&quot;3&quot; unique_id=&quot;10011&quot;&gt;&lt;property id=&quot;20148&quot; value=&quot;5&quot;/&gt;&lt;property id=&quot;20300&quot; value=&quot;Folie 8 - &amp;quot;Themenbereich (Wahlthema in Kl. 12): &amp;#x0D;&amp;#x0A;Einblick in formale Sprachen (ca. 25 Std.)&amp;quot;&quot;/&gt;&lt;property id=&quot;20307&quot; value=&quot;426&quot;/&gt;&lt;/object&gt;&lt;object type=&quot;3&quot; unique_id=&quot;10012&quot;&gt;&lt;property id=&quot;20148&quot; value=&quot;5&quot;/&gt;&lt;property id=&quot;20300&quot; value=&quot;Folie 9 - &amp;quot;Inhaltliche Kompetenzen in der Qualifizierungphase (grundlegendes / erhöhtes Anforderungsniveau)&amp;quot;&quot;/&gt;&lt;property id=&quot;20307&quot; value=&quot;443&quot;/&gt;&lt;/object&gt;&lt;object type=&quot;3&quot; unique_id=&quot;10013&quot;&gt;&lt;property id=&quot;20148&quot; value=&quot;5&quot;/&gt;&lt;property id=&quot;20300&quot; value=&quot;Folie 13 - &amp;quot;Drei Irrtümer als Reaktion auf die Problemlage&amp;quot;&quot;/&gt;&lt;property id=&quot;20307&quot; value=&quot;444&quot;/&gt;&lt;/object&gt;&lt;object type=&quot;3&quot; unique_id=&quot;10016&quot;&gt;&lt;property id=&quot;20148&quot; value=&quot;5&quot;/&gt;&lt;property id=&quot;20300&quot; value=&quot;Folie 5 - &amp;quot;Gefühlssituation der Lehrenden&amp;quot;&quot;/&gt;&lt;property id=&quot;20307&quot; value=&quot;424&quot;/&gt;&lt;/object&gt;&lt;object type=&quot;3&quot; unique_id=&quot;10017&quot;&gt;&lt;property id=&quot;20148&quot; value=&quot;5&quot;/&gt;&lt;property id=&quot;20300&quot; value=&quot;Folie 12 - &amp;quot;TI-Inhalte in der Schulinformatik:&amp;#x0D;&amp;#x0A;&amp;amp;#x09;Probleme und Chancen&amp;quot;&quot;/&gt;&lt;property id=&quot;20307&quot; value=&quot;440&quot;/&gt;&lt;/object&gt;&lt;object type=&quot;3&quot; unique_id=&quot;10018&quot;&gt;&lt;property id=&quot;20148&quot; value=&quot;5&quot;/&gt;&lt;property id=&quot;20300&quot; value=&quot;Folie 14 - &amp;quot;Didaktische Software für TI&amp;quot;&quot;/&gt;&lt;property id=&quot;20307&quot; value=&quot;382&quot;/&gt;&lt;/object&gt;&lt;object type=&quot;3&quot; unique_id=&quot;10019&quot;&gt;&lt;property id=&quot;20148&quot; value=&quot;5&quot;/&gt;&lt;property id=&quot;20300&quot; value=&quot;Folie 15 - &amp;quot;Defizite existierender Systeme&amp;quot;&quot;/&gt;&lt;property id=&quot;20307&quot; value=&quot;383&quot;/&gt;&lt;/object&gt;&lt;object type=&quot;3&quot; unique_id=&quot;10020&quot;&gt;&lt;property id=&quot;20148&quot; value=&quot;5&quot;/&gt;&lt;property id=&quot;20300&quot; value=&quot;Folie 16 - &amp;quot;Lernumgebungen (Quelle: LP Brandenburg)&amp;quot;&quot;/&gt;&lt;property id=&quot;20307&quot; value=&quot;434&quot;/&gt;&lt;/object&gt;&lt;object type=&quot;3&quot; unique_id=&quot;10023&quot;&gt;&lt;property id=&quot;20148&quot; value=&quot;5&quot;/&gt;&lt;property id=&quot;20300&quot; value=&quot;Folie 17 - &amp;quot;AtoCC  - Vom abstrakten Automaten zur&amp;#x0D;&amp;#x0A;   automatisierten Entwicklung von Sprachübersetzern &amp;quot;&quot;/&gt;&lt;property id=&quot;20307&quot; value=&quot;397&quot;/&gt;&lt;/object&gt;&lt;object type=&quot;3&quot; unique_id=&quot;10024&quot;&gt;&lt;property id=&quot;20148&quot; value=&quot;5&quot;/&gt;&lt;property id=&quot;20300&quot; value=&quot;Folie 18 - &amp;quot;Didaktische Gestaltung der Lerneinheit&amp;quot;&quot;/&gt;&lt;property id=&quot;20307&quot; value=&quot;442&quot;/&gt;&lt;/object&gt;&lt;object type=&quot;3&quot; unique_id=&quot;10025&quot;&gt;&lt;property id=&quot;20148&quot; value=&quot;5&quot;/&gt;&lt;property id=&quot;20300&quot; value=&quot;Folie 3 - &amp;quot;Organisatorisches&amp;quot;&quot;/&gt;&lt;property id=&quot;20307&quot; value=&quot;451&quot;/&gt;&lt;/object&gt;&lt;object type=&quot;3&quot; unique_id=&quot;10026&quot;&gt;&lt;property id=&quot;20148&quot; value=&quot;5&quot;/&gt;&lt;property id=&quot;20300&quot; value=&quot;Folie 20 - &amp;quot;Beispiel:  ZR – eine Sprache für einen Zeichenroboter&amp;quot;&quot;/&gt;&lt;property id=&quot;20307&quot; value=&quot;504&quot;/&gt;&lt;/object&gt;&lt;object type=&quot;3&quot; unique_id=&quot;10027&quot;&gt;&lt;property id=&quot;20148&quot; value=&quot;5&quot;/&gt;&lt;property id=&quot;20300&quot; value=&quot;Folie 21 - &amp;quot;Beispiel:  ZR – eine Sprache für einen Zeichenroboter&amp;quot;&quot;/&gt;&lt;property id=&quot;20307&quot; value=&quot;505&quot;/&gt;&lt;/object&gt;&lt;object type=&quot;3&quot; unique_id=&quot;10028&quot;&gt;&lt;property id=&quot;20148&quot; value=&quot;5&quot;/&gt;&lt;property id=&quot;20300&quot; value=&quot;Folie 22 - &amp;quot;Beispiel:  ZR – eine Sprache für einen Zeichenroboter&amp;quot;&quot;/&gt;&lt;property id=&quot;20307&quot; value=&quot;446&quot;/&gt;&lt;/object&gt;&lt;object type=&quot;3&quot; unique_id=&quot;10029&quot;&gt;&lt;property id=&quot;20148&quot; value=&quot;5&quot;/&gt;&lt;property id=&quot;20300&quot; value=&quot;Folie 23 - &amp;quot;Beispiel:  ZR – eine Sprache für einen Zeichenroboter&amp;quot;&quot;/&gt;&lt;property id=&quot;20307&quot; value=&quot;500&quot;/&gt;&lt;/object&gt;&lt;object type=&quot;3&quot; unique_id=&quot;10030&quot;&gt;&lt;property id=&quot;20148&quot; value=&quot;5&quot;/&gt;&lt;property id=&quot;20300&quot; value=&quot;Folie 24 - &amp;quot;Beispiel:  ZR – eine Sprache für einen Zeichenroboter&amp;quot;&quot;/&gt;&lt;property id=&quot;20307&quot; value=&quot;501&quot;/&gt;&lt;/object&gt;&lt;object type=&quot;3&quot; unique_id=&quot;10031&quot;&gt;&lt;property id=&quot;20148&quot; value=&quot;5&quot;/&gt;&lt;property id=&quot;20300&quot; value=&quot;Folie 25 - &amp;quot;Beispiel:  ZR – eine Sprache für einen Zeichenroboter&amp;quot;&quot;/&gt;&lt;property id=&quot;20307&quot; value=&quot;502&quot;/&gt;&lt;/object&gt;&lt;object type=&quot;3&quot; unique_id=&quot;10032&quot;&gt;&lt;property id=&quot;20148&quot; value=&quot;5&quot;/&gt;&lt;property id=&quot;20300&quot; value=&quot;Folie 26 - &amp;quot;Beispiel:  ZR – eine Sprache für einen Zeichenroboter&amp;quot;&quot;/&gt;&lt;property id=&quot;20307&quot; value=&quot;503&quot;/&gt;&lt;/object&gt;&lt;object type=&quot;3&quot; unique_id=&quot;10033&quot;&gt;&lt;property id=&quot;20148&quot; value=&quot;5&quot;/&gt;&lt;property id=&quot;20300&quot; value=&quot;Folie 27 - &amp;quot;Beispiel:  ZR – eine Sprache für einen Zeichenroboter&amp;quot;&quot;/&gt;&lt;property id=&quot;20307&quot; value=&quot;499&quot;/&gt;&lt;/object&gt;&lt;object type=&quot;3&quot; unique_id=&quot;10034&quot;&gt;&lt;property id=&quot;20148&quot; value=&quot;5&quot;/&gt;&lt;property id=&quot;20300&quot; value=&quot;Folie 28 - &amp;quot;Beispiel:  ZR – eine Sprache für einen Zeichenroboter&amp;quot;&quot;/&gt;&lt;property id=&quot;20307&quot; value=&quot;498&quot;/&gt;&lt;/object&gt;&lt;object type=&quot;3&quot; unique_id=&quot;10035&quot;&gt;&lt;property id=&quot;20148&quot; value=&quot;5&quot;/&gt;&lt;property id=&quot;20300&quot; value=&quot;Folie 29 - &amp;quot;Beispiel:  ZR – eine Sprache für einen Zeichenroboter&amp;quot;&quot;/&gt;&lt;property id=&quot;20307&quot; value=&quot;497&quot;/&gt;&lt;/object&gt;&lt;object type=&quot;3&quot; unique_id=&quot;10036&quot;&gt;&lt;property id=&quot;20148&quot; value=&quot;5&quot;/&gt;&lt;property id=&quot;20300&quot; value=&quot;Folie 30 - &amp;quot;Beispiel:  ZR – eine Sprache für einen Zeichenroboter&amp;quot;&quot;/&gt;&lt;property id=&quot;20307&quot; value=&quot;458&quot;/&gt;&lt;/object&gt;&lt;object type=&quot;3&quot; unique_id=&quot;10037&quot;&gt;&lt;property id=&quot;20148&quot; value=&quot;5&quot;/&gt;&lt;property id=&quot;20300&quot; value=&quot;Folie 31 - &amp;quot;Beispiel:  ZR – eine Sprache für einen Zeichenroboter&amp;quot;&quot;/&gt;&lt;property id=&quot;20307&quot; value=&quot;479&quot;/&gt;&lt;/object&gt;&lt;object type=&quot;3&quot; unique_id=&quot;10038&quot;&gt;&lt;property id=&quot;20148&quot; value=&quot;5&quot;/&gt;&lt;property id=&quot;20300&quot; value=&quot;Folie 32 - &amp;quot;Beispiel:  ZR – eine Sprache für einen Zeichenroboter&amp;quot;&quot;/&gt;&lt;property id=&quot;20307&quot; value=&quot;496&quot;/&gt;&lt;/object&gt;&lt;object type=&quot;3&quot; unique_id=&quot;10039&quot;&gt;&lt;property id=&quot;20148&quot; value=&quot;5&quot;/&gt;&lt;property id=&quot;20300&quot; value=&quot;Folie 33 - &amp;quot;Beispiel:  ZR – eine Sprache für einen Zeichenroboter&amp;quot;&quot;/&gt;&lt;property id=&quot;20307&quot; value=&quot;495&quot;/&gt;&lt;/object&gt;&lt;object type=&quot;3&quot; unique_id=&quot;10040&quot;&gt;&lt;property id=&quot;20148&quot; value=&quot;5&quot;/&gt;&lt;property id=&quot;20300&quot; value=&quot;Folie 34 - &amp;quot;Beispiel:  ZR – eine Sprache für einen Zeichenroboter&amp;quot;&quot;/&gt;&lt;property id=&quot;20307&quot; value=&quot;494&quot;/&gt;&lt;/object&gt;&lt;object type=&quot;3&quot; unique_id=&quot;10041&quot;&gt;&lt;property id=&quot;20148&quot; value=&quot;5&quot;/&gt;&lt;property id=&quot;20300&quot; value=&quot;Folie 35 - &amp;quot;Beispiel:  ZR – eine Sprache für einen Zeichenroboter&amp;quot;&quot;/&gt;&lt;property id=&quot;20307&quot; value=&quot;452&quot;/&gt;&lt;/object&gt;&lt;object type=&quot;3&quot; unique_id=&quot;10042&quot;&gt;&lt;property id=&quot;20148&quot; value=&quot;5&quot;/&gt;&lt;property id=&quot;20300&quot; value=&quot;Folie 38 - &amp;quot;Beispiel:  ZR – eine Sprache für einen Zeichenroboter&amp;quot;&quot;/&gt;&lt;property id=&quot;20307&quot; value=&quot;469&quot;/&gt;&lt;/object&gt;&lt;object type=&quot;3&quot; unique_id=&quot;10043&quot;&gt;&lt;property id=&quot;20148&quot; value=&quot;5&quot;/&gt;&lt;property id=&quot;20300&quot; value=&quot;Folie 39 - &amp;quot;Beispiel:  ZR – eine Sprache für einen Zeichenroboter&amp;quot;&quot;/&gt;&lt;property id=&quot;20307&quot; value=&quot;493&quot;/&gt;&lt;/object&gt;&lt;object type=&quot;3&quot; unique_id=&quot;10044&quot;&gt;&lt;property id=&quot;20148&quot; value=&quot;5&quot;/&gt;&lt;property id=&quot;20300&quot; value=&quot;Folie 40 - &amp;quot;Beispiel:  ZR – eine Sprache für einen Zeichenroboter&amp;quot;&quot;/&gt;&lt;property id=&quot;20307&quot; value=&quot;492&quot;/&gt;&lt;/object&gt;&lt;object type=&quot;3&quot; unique_id=&quot;10045&quot;&gt;&lt;property id=&quot;20148&quot; value=&quot;5&quot;/&gt;&lt;property id=&quot;20300&quot; value=&quot;Folie 41 - &amp;quot;Arbeitsweise des Compilers&amp;quot;&quot;/&gt;&lt;property id=&quot;20307&quot; value=&quot;486&quot;/&gt;&lt;/object&gt;&lt;object type=&quot;3&quot; unique_id=&quot;10046&quot;&gt;&lt;property id=&quot;20148&quot; value=&quot;5&quot;/&gt;&lt;property id=&quot;20300&quot; value=&quot;Folie 42 - &amp;quot;Arbeitsweise eines Scanners&amp;quot;&quot;/&gt;&lt;property id=&quot;20307&quot; value=&quot;487&quot;/&gt;&lt;/object&gt;&lt;object type=&quot;3&quot; unique_id=&quot;10047&quot;&gt;&lt;property id=&quot;20148&quot; value=&quot;5&quot;/&gt;&lt;property id=&quot;20300&quot; value=&quot;Folie 43 - &amp;quot;Beispiel:  ZR – eine Sprache für einen Zeichenroboter&amp;quot;&quot;/&gt;&lt;property id=&quot;20307&quot; value=&quot;488&quot;/&gt;&lt;/object&gt;&lt;object type=&quot;3&quot; unique_id=&quot;10048&quot;&gt;&lt;property id=&quot;20148&quot; value=&quot;5&quot;/&gt;&lt;property id=&quot;20300&quot; value=&quot;Folie 44 - &amp;quot;Reguläre Grammatik  NEA  DEA&amp;quot;&quot;/&gt;&lt;property id=&quot;20307&quot; value=&quot;489&quot;/&gt;&lt;/object&gt;&lt;object type=&quot;3&quot; unique_id=&quot;10049&quot;&gt;&lt;property id=&quot;20148&quot; value=&quot;5&quot;/&gt;&lt;property id=&quot;20300&quot; value=&quot;Folie 45 - &amp;quot;Beispiel:  ZR – eine Sprache für einen Zeichenroboter&amp;quot;&quot;/&gt;&lt;property id=&quot;20307&quot; value=&quot;490&quot;/&gt;&lt;/object&gt;&lt;object type=&quot;3&quot; unique_id=&quot;10050&quot;&gt;&lt;property id=&quot;20148&quot; value=&quot;5&quot;/&gt;&lt;property id=&quot;20300&quot; value=&quot;Folie 46 - &amp;quot;Beispiel:  ZR – eine Sprache für einen Zeichenroboter&amp;quot;&quot;/&gt;&lt;property id=&quot;20307&quot; value=&quot;491&quot;/&gt;&lt;/object&gt;&lt;object type=&quot;3&quot; unique_id=&quot;10051&quot;&gt;&lt;property id=&quot;20148&quot; value=&quot;5&quot;/&gt;&lt;property id=&quot;20300&quot; value=&quot;Folie 47 - &amp;quot;Beispiel:  ZR – eine Sprache für einen Zeichenroboter&amp;quot;&quot;/&gt;&lt;property id=&quot;20307&quot; value=&quot;474&quot;/&gt;&lt;/object&gt;&lt;object type=&quot;3&quot; unique_id=&quot;10052&quot;&gt;&lt;property id=&quot;20148&quot; value=&quot;5&quot;/&gt;&lt;property id=&quot;20300&quot; value=&quot;Folie 48 - &amp;quot;Arbeitsweise des Parsers&amp;quot;&quot;/&gt;&lt;property id=&quot;20307&quot; value=&quot;463&quot;/&gt;&lt;/object&gt;&lt;object type=&quot;3&quot; unique_id=&quot;10053&quot;&gt;&lt;property id=&quot;20148&quot; value=&quot;5&quot;/&gt;&lt;property id=&quot;20300&quot; value=&quot;Folie 49 - &amp;quot;Beispiel:  ZR – eine Sprache für einen Zeichenroboter&amp;quot;&quot;/&gt;&lt;property id=&quot;20307&quot; value=&quot;461&quot;/&gt;&lt;/object&gt;&lt;object type=&quot;3&quot; unique_id=&quot;10054&quot;&gt;&lt;property id=&quot;20148&quot; value=&quot;5&quot;/&gt;&lt;property id=&quot;20300&quot; value=&quot;Folie 50 - &amp;quot;Beispiel:  Postscript als Zielsprache des ZR-Compilers&amp;quot;&quot;/&gt;&lt;property id=&quot;20307&quot; value=&quot;485&quot;/&gt;&lt;/object&gt;&lt;object type=&quot;3&quot; unique_id=&quot;10055&quot;&gt;&lt;property id=&quot;20148&quot; value=&quot;5&quot;/&gt;&lt;property id=&quot;20300&quot; value=&quot;Folie 51 - &amp;quot;Beispiel:  ZR – eine Sprache für einen Zeichenroboter&amp;quot;&quot;/&gt;&lt;property id=&quot;20307&quot; value=&quot;476&quot;/&gt;&lt;/object&gt;&lt;object type=&quot;3&quot; unique_id=&quot;10056&quot;&gt;&lt;property id=&quot;20148&quot; value=&quot;5&quot;/&gt;&lt;property id=&quot;20300&quot; value=&quot;Folie 52 - &amp;quot;Beispiel:  ZR – eine Sprache für einen Zeichenroboter&amp;quot;&quot;/&gt;&lt;property id=&quot;20307&quot; value=&quot;483&quot;/&gt;&lt;/object&gt;&lt;object type=&quot;3&quot; unique_id=&quot;10057&quot;&gt;&lt;property id=&quot;20148&quot; value=&quot;5&quot;/&gt;&lt;property id=&quot;20300&quot; value=&quot;Folie 53 - &amp;quot;Beispiel:  ZR – eine Sprache für einen Zeichenroboter&amp;quot;&quot;/&gt;&lt;property id=&quot;20307&quot; value=&quot;484&quot;/&gt;&lt;/object&gt;&lt;object type=&quot;3&quot; unique_id=&quot;10058&quot;&gt;&lt;property id=&quot;20148&quot; value=&quot;5&quot;/&gt;&lt;property id=&quot;20300&quot; value=&quot;Folie 54 - &amp;quot;Arbeitsweise des Compilers&amp;quot;&quot;/&gt;&lt;property id=&quot;20307&quot; value=&quot;481&quot;/&gt;&lt;/object&gt;&lt;object type=&quot;3&quot; unique_id=&quot;10059&quot;&gt;&lt;property id=&quot;20148&quot; value=&quot;5&quot;/&gt;&lt;property id=&quot;20300&quot; value=&quot;Folie 55 - &amp;quot;Beispiel:  ZR – eine Sprache für einen Zeichenroboter&amp;quot;&quot;/&gt;&lt;property id=&quot;20307&quot; value=&quot;482&quot;/&gt;&lt;/object&gt;&lt;object type=&quot;3&quot; unique_id=&quot;11105&quot;&gt;&lt;property id=&quot;20148&quot; value=&quot;5&quot;/&gt;&lt;property id=&quot;20300&quot; value=&quot;Folie 10 - &amp;quot;Inhaltliche Kompetenzen lt. Lehrplan (7.3)&amp;quot;&quot;/&gt;&lt;property id=&quot;20307&quot; value=&quot;506&quot;/&gt;&lt;/object&gt;&lt;object type=&quot;3&quot; unique_id=&quot;11106&quot;&gt;&lt;property id=&quot;20148&quot; value=&quot;5&quot;/&gt;&lt;property id=&quot;20300&quot; value=&quot;Folie 11 - &amp;quot;Inhaltliche Kompetenzen lt. Lehrplan (7.3)&amp;quot;&quot;/&gt;&lt;property id=&quot;20307&quot; value=&quot;507&quot;/&gt;&lt;/object&gt;&lt;object type=&quot;3&quot; unique_id=&quot;13236&quot;&gt;&lt;property id=&quot;20148&quot; value=&quot;5&quot;/&gt;&lt;property id=&quot;20300&quot; value=&quot;Folie 19 - &amp;quot;Installation&amp;quot;&quot;/&gt;&lt;property id=&quot;20307&quot; value=&quot;508&quot;/&gt;&lt;/object&gt;&lt;object type=&quot;3&quot; unique_id=&quot;13750&quot;&gt;&lt;property id=&quot;20148&quot; value=&quot;5&quot;/&gt;&lt;property id=&quot;20300&quot; value=&quot;Folie 4 - &amp;quot;Teilnehmerzahl&amp;quot;&quot;/&gt;&lt;property id=&quot;20307&quot; value=&quot;509&quot;/&gt;&lt;/object&gt;&lt;object type=&quot;3&quot; unique_id=&quot;14632&quot;&gt;&lt;property id=&quot;20148&quot; value=&quot;5&quot;/&gt;&lt;property id=&quot;20300&quot; value=&quot;Folie 37 - &amp;quot;Beispiel:  ZR – eine Sprache für einen Zeichenroboter&amp;quot;&quot;/&gt;&lt;property id=&quot;20307&quot; value=&quot;510&quot;/&gt;&lt;/object&gt;&lt;object type=&quot;3&quot; unique_id=&quot;14801&quot;&gt;&lt;property id=&quot;20148&quot; value=&quot;5&quot;/&gt;&lt;property id=&quot;20300&quot; value=&quot;Folie 36 - &amp;quot;Beispiel:  ZR – eine Sprache für einen Zeichenroboter&amp;quot;&quot;/&gt;&lt;property id=&quot;20307&quot; value=&quot;511&quot;/&gt;&lt;/object&gt;&lt;object type=&quot;3&quot; unique_id=&quot;15657&quot;&gt;&lt;property id=&quot;20148&quot; value=&quot;5&quot;/&gt;&lt;property id=&quot;20300&quot; value=&quot;Folie 56 - &amp;quot;Antworten auf weitere Fragen ...&amp;quot;&quot;/&gt;&lt;property id=&quot;20307&quot; value=&quot;512&quot;/&gt;&lt;/object&gt;&lt;/object&gt;&lt;object type=&quot;8&quot; unique_id=&quot;1011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enesisX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B3FF"/>
      </a:accent1>
      <a:accent2>
        <a:srgbClr val="FD8A0B"/>
      </a:accent2>
      <a:accent3>
        <a:srgbClr val="0E0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2085</Words>
  <Application>Microsoft Office PowerPoint</Application>
  <PresentationFormat>Bildschirmpräsentation (4:3)</PresentationFormat>
  <Paragraphs>567</Paragraphs>
  <Slides>56</Slides>
  <Notes>56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7" baseType="lpstr">
      <vt:lpstr>Arial</vt:lpstr>
      <vt:lpstr>Wingdings</vt:lpstr>
      <vt:lpstr>Times New Roman</vt:lpstr>
      <vt:lpstr>Wingdings 2</vt:lpstr>
      <vt:lpstr>Arial,Bold</vt:lpstr>
      <vt:lpstr>Courier New</vt:lpstr>
      <vt:lpstr>Cordia New</vt:lpstr>
      <vt:lpstr>Symbol</vt:lpstr>
      <vt:lpstr>Tw Cen MT</vt:lpstr>
      <vt:lpstr>Calibri</vt:lpstr>
      <vt:lpstr>Galathea</vt:lpstr>
      <vt:lpstr>Folie 1</vt:lpstr>
      <vt:lpstr>Zur Person</vt:lpstr>
      <vt:lpstr>Organisatorisches</vt:lpstr>
      <vt:lpstr>Teilnehmerzahl</vt:lpstr>
      <vt:lpstr>Gefühlssituation der Lehrenden</vt:lpstr>
      <vt:lpstr>Lehrplan  Ziele und Inhalte           </vt:lpstr>
      <vt:lpstr>Verortung der TI im Lehrplan Thüringens</vt:lpstr>
      <vt:lpstr>Themenbereich (Wahlthema in Kl. 12):  Einblick in formale Sprachen (ca. 25 Std.)</vt:lpstr>
      <vt:lpstr>Inhaltliche Kompetenzen in der Qualifizierungphase (grundlegendes / erhöhtes Anforderungsniveau)</vt:lpstr>
      <vt:lpstr>Inhaltliche Kompetenzen lt. Lehrplan (7.3)</vt:lpstr>
      <vt:lpstr>Inhaltliche Kompetenzen lt. Lehrplan (7.3)</vt:lpstr>
      <vt:lpstr>TI-Inhalte in der Schulinformatik:  Probleme und Chancen</vt:lpstr>
      <vt:lpstr>Drei Irrtümer als Reaktion auf die Problemlage</vt:lpstr>
      <vt:lpstr>Didaktische Software für TI</vt:lpstr>
      <vt:lpstr>Defizite existierender Systeme</vt:lpstr>
      <vt:lpstr>Lernumgebungen (Quelle: LP Brandenburg)</vt:lpstr>
      <vt:lpstr>AtoCC  - Vom abstrakten Automaten zur    automatisierten Entwicklung von Sprachübersetzern </vt:lpstr>
      <vt:lpstr>Didaktische Gestaltung der Lerneinheit</vt:lpstr>
      <vt:lpstr>Installation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Arbeitsweise des Compilers</vt:lpstr>
      <vt:lpstr>Arbeitsweise eines Scanners</vt:lpstr>
      <vt:lpstr>Beispiel:  ZR – eine Sprache für einen Zeichenroboter</vt:lpstr>
      <vt:lpstr>Reguläre Grammatik  NEA  DEA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Arbeitsweise des Parsers</vt:lpstr>
      <vt:lpstr>Beispiel:  ZR – eine Sprache für einen Zeichenroboter</vt:lpstr>
      <vt:lpstr>Beispiel:  Postscript als Zielsprache des ZR-Compilers</vt:lpstr>
      <vt:lpstr>Beispiel:  ZR – eine Sprache für einen Zeichenroboter</vt:lpstr>
      <vt:lpstr>Beispiel:  ZR – eine Sprache für einen Zeichenroboter</vt:lpstr>
      <vt:lpstr>Beispiel:  ZR – eine Sprache für einen Zeichenroboter</vt:lpstr>
      <vt:lpstr>Arbeitsweise des Compilers</vt:lpstr>
      <vt:lpstr>Beispiel:  ZR – eine Sprache für einen Zeichenroboter</vt:lpstr>
      <vt:lpstr>Antworten auf weitere Fragen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Compiler Compiler</dc:title>
  <dc:creator>Moongate</dc:creator>
  <cp:lastModifiedBy>Windows-Benutzer</cp:lastModifiedBy>
  <cp:revision>989</cp:revision>
  <dcterms:created xsi:type="dcterms:W3CDTF">2007-04-16T19:44:22Z</dcterms:created>
  <dcterms:modified xsi:type="dcterms:W3CDTF">2010-02-23T09:27:08Z</dcterms:modified>
</cp:coreProperties>
</file>